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51" r:id="rId1"/>
  </p:sldMasterIdLst>
  <p:notesMasterIdLst>
    <p:notesMasterId r:id="rId26"/>
  </p:notesMasterIdLst>
  <p:sldIdLst>
    <p:sldId id="256" r:id="rId2"/>
    <p:sldId id="257" r:id="rId3"/>
    <p:sldId id="267" r:id="rId4"/>
    <p:sldId id="258" r:id="rId5"/>
    <p:sldId id="259" r:id="rId6"/>
    <p:sldId id="268" r:id="rId7"/>
    <p:sldId id="260" r:id="rId8"/>
    <p:sldId id="261" r:id="rId9"/>
    <p:sldId id="269" r:id="rId10"/>
    <p:sldId id="262" r:id="rId11"/>
    <p:sldId id="270" r:id="rId12"/>
    <p:sldId id="271" r:id="rId13"/>
    <p:sldId id="272" r:id="rId14"/>
    <p:sldId id="273" r:id="rId15"/>
    <p:sldId id="263" r:id="rId16"/>
    <p:sldId id="274" r:id="rId17"/>
    <p:sldId id="264" r:id="rId18"/>
    <p:sldId id="265" r:id="rId19"/>
    <p:sldId id="275" r:id="rId20"/>
    <p:sldId id="277" r:id="rId21"/>
    <p:sldId id="279" r:id="rId22"/>
    <p:sldId id="278" r:id="rId23"/>
    <p:sldId id="266" r:id="rId24"/>
    <p:sldId id="276" r:id="rId25"/>
  </p:sldIdLst>
  <p:sldSz cx="12192000" cy="6858000"/>
  <p:notesSz cx="6858000" cy="12192000"/>
  <p:embeddedFontLst>
    <p:embeddedFont>
      <p:font typeface="Algerian" pitchFamily="82" charset="0"/>
      <p:regular r:id="rId27"/>
    </p:embeddedFont>
    <p:embeddedFont>
      <p:font typeface="Calibri" panose="020F0502020204030204" pitchFamily="34" charset="0"/>
      <p:regular r:id="rId28"/>
      <p:bold r:id="rId29"/>
      <p:italic r:id="rId30"/>
      <p:boldItalic r:id="rId31"/>
    </p:embeddedFont>
    <p:embeddedFont>
      <p:font typeface="Century Gothic" panose="020B0502020202020204" pitchFamily="34" charset="0"/>
      <p:regular r:id="rId32"/>
      <p:bold r:id="rId33"/>
      <p:italic r:id="rId34"/>
      <p:boldItalic r:id="rId35"/>
    </p:embeddedFont>
    <p:embeddedFont>
      <p:font typeface="Inter" panose="02000503000000020004" pitchFamily="2" charset="0"/>
      <p:regular r:id="rId36"/>
    </p:embeddedFont>
    <p:embeddedFont>
      <p:font typeface="Inter Bold" panose="02000503000000020004" pitchFamily="2" charset="0"/>
      <p:regular r:id="rId37"/>
    </p:embeddedFont>
    <p:embeddedFont>
      <p:font typeface="Wingdings 3" pitchFamily="2" charset="2"/>
      <p:regular r:id="rId3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5" d="100"/>
          <a:sy n="85" d="100"/>
        </p:scale>
        <p:origin x="15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notesMaster" Target="notesMasters/notesMaster1.xml" /><Relationship Id="rId39"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font" Target="fonts/font8.fntdata" /><Relationship Id="rId42"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font" Target="fonts/font7.fntdata" /><Relationship Id="rId38" Type="http://schemas.openxmlformats.org/officeDocument/2006/relationships/font" Target="fonts/font12.fntdata"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font" Target="fonts/font3.fntdata" /><Relationship Id="rId41"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font" Target="fonts/font6.fntdata" /><Relationship Id="rId37" Type="http://schemas.openxmlformats.org/officeDocument/2006/relationships/font" Target="fonts/font11.fntdata" /><Relationship Id="rId40"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font" Target="fonts/font2.fntdata" /><Relationship Id="rId36" Type="http://schemas.openxmlformats.org/officeDocument/2006/relationships/font" Target="fonts/font10.fntdata"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font" Target="fonts/font5.fntdata"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font" Target="fonts/font1.fntdata" /><Relationship Id="rId30" Type="http://schemas.openxmlformats.org/officeDocument/2006/relationships/font" Target="fonts/font4.fntdata" /><Relationship Id="rId35" Type="http://schemas.openxmlformats.org/officeDocument/2006/relationships/font" Target="fonts/font9.fntdata"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004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518664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291677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2345560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8066652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58550592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7945350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78694330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3585507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6383174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18553121"/>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master 1">
    <p:spTree>
      <p:nvGrpSpPr>
        <p:cNvPr id="1" name=""/>
        <p:cNvGrpSpPr/>
        <p:nvPr/>
      </p:nvGrpSpPr>
      <p:grpSpPr>
        <a:xfrm>
          <a:off x="0" y="0"/>
          <a:ext cx="0" cy="0"/>
          <a:chOff x="0" y="0"/>
          <a:chExt cx="0" cy="0"/>
        </a:xfrm>
      </p:grpSpPr>
    </p:spTree>
    <p:extLst>
      <p:ext uri="{BB962C8B-B14F-4D97-AF65-F5344CB8AC3E}">
        <p14:creationId xmlns:p14="http://schemas.microsoft.com/office/powerpoint/2010/main" val="623152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4272018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1546157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2145481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2327238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0644893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3658534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0095377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1096621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slideLayout" Target="../slideLayouts/slideLayout1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theme" Target="../theme/theme1.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9/12/2026</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75339163"/>
      </p:ext>
    </p:extLst>
  </p:cSld>
  <p:clrMap bg1="dk1" tx1="lt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8.xml" /></Relationships>
</file>

<file path=ppt/slides/_rels/slide10.xml.rels><?xml version="1.0" encoding="UTF-8" standalone="yes"?>
<Relationships xmlns="http://schemas.openxmlformats.org/package/2006/relationships"><Relationship Id="rId3" Type="http://schemas.openxmlformats.org/officeDocument/2006/relationships/image" Target="../media/image15.svg" /><Relationship Id="rId2" Type="http://schemas.openxmlformats.org/officeDocument/2006/relationships/notesSlide" Target="../notesSlides/notesSlide8.xml" /><Relationship Id="rId1" Type="http://schemas.openxmlformats.org/officeDocument/2006/relationships/slideLayout" Target="../slideLayouts/slideLayout18.xml" /><Relationship Id="rId4" Type="http://schemas.openxmlformats.org/officeDocument/2006/relationships/image" Target="../media/image16.jpeg" /></Relationships>
</file>

<file path=ppt/slides/_rels/slide11.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image" Target="../media/image15.svg" /><Relationship Id="rId1" Type="http://schemas.openxmlformats.org/officeDocument/2006/relationships/slideLayout" Target="../slideLayouts/slideLayout18.xml" /><Relationship Id="rId6" Type="http://schemas.openxmlformats.org/officeDocument/2006/relationships/image" Target="../media/image20.png" /><Relationship Id="rId5" Type="http://schemas.openxmlformats.org/officeDocument/2006/relationships/image" Target="../media/image19.jpeg" /><Relationship Id="rId4" Type="http://schemas.openxmlformats.org/officeDocument/2006/relationships/image" Target="../media/image18.png" /></Relationships>
</file>

<file path=ppt/slides/_rels/slide12.xml.rels><?xml version="1.0" encoding="UTF-8" standalone="yes"?>
<Relationships xmlns="http://schemas.openxmlformats.org/package/2006/relationships"><Relationship Id="rId8" Type="http://schemas.microsoft.com/office/2007/relationships/hdphoto" Target="../media/hdphoto1.wdp" /><Relationship Id="rId3" Type="http://schemas.openxmlformats.org/officeDocument/2006/relationships/image" Target="../media/image22.png" /><Relationship Id="rId7" Type="http://schemas.openxmlformats.org/officeDocument/2006/relationships/image" Target="../media/image26.png" /><Relationship Id="rId2" Type="http://schemas.openxmlformats.org/officeDocument/2006/relationships/image" Target="../media/image21.svg" /><Relationship Id="rId1" Type="http://schemas.openxmlformats.org/officeDocument/2006/relationships/slideLayout" Target="../slideLayouts/slideLayout18.xml" /><Relationship Id="rId6" Type="http://schemas.openxmlformats.org/officeDocument/2006/relationships/image" Target="../media/image25.jpeg" /><Relationship Id="rId5" Type="http://schemas.openxmlformats.org/officeDocument/2006/relationships/image" Target="../media/image24.jpeg" /><Relationship Id="rId4" Type="http://schemas.openxmlformats.org/officeDocument/2006/relationships/image" Target="../media/image23.png" /></Relationships>
</file>

<file path=ppt/slides/_rels/slide13.xml.rels><?xml version="1.0" encoding="UTF-8" standalone="yes"?>
<Relationships xmlns="http://schemas.openxmlformats.org/package/2006/relationships"><Relationship Id="rId3" Type="http://schemas.openxmlformats.org/officeDocument/2006/relationships/image" Target="../media/image27.jpeg" /><Relationship Id="rId2" Type="http://schemas.openxmlformats.org/officeDocument/2006/relationships/image" Target="../media/image21.svg" /><Relationship Id="rId1" Type="http://schemas.openxmlformats.org/officeDocument/2006/relationships/slideLayout" Target="../slideLayouts/slideLayout18.xml" /><Relationship Id="rId5" Type="http://schemas.openxmlformats.org/officeDocument/2006/relationships/image" Target="../media/image28.png" /><Relationship Id="rId4" Type="http://schemas.openxmlformats.org/officeDocument/2006/relationships/image" Target="../media/image20.png" /></Relationships>
</file>

<file path=ppt/slides/_rels/slide14.xml.rels><?xml version="1.0" encoding="UTF-8" standalone="yes"?>
<Relationships xmlns="http://schemas.openxmlformats.org/package/2006/relationships"><Relationship Id="rId3" Type="http://schemas.openxmlformats.org/officeDocument/2006/relationships/image" Target="../media/image29.png" /><Relationship Id="rId2" Type="http://schemas.openxmlformats.org/officeDocument/2006/relationships/image" Target="../media/image21.svg" /><Relationship Id="rId1" Type="http://schemas.openxmlformats.org/officeDocument/2006/relationships/slideLayout" Target="../slideLayouts/slideLayout18.xml" /><Relationship Id="rId5" Type="http://schemas.openxmlformats.org/officeDocument/2006/relationships/image" Target="../media/image20.png" /><Relationship Id="rId4" Type="http://schemas.openxmlformats.org/officeDocument/2006/relationships/image" Target="../media/image30.jpeg" /></Relationships>
</file>

<file path=ppt/slides/_rels/slide15.xml.rels><?xml version="1.0" encoding="UTF-8" standalone="yes"?>
<Relationships xmlns="http://schemas.openxmlformats.org/package/2006/relationships"><Relationship Id="rId8" Type="http://schemas.openxmlformats.org/officeDocument/2006/relationships/image" Target="../media/image34.jpeg" /><Relationship Id="rId3" Type="http://schemas.openxmlformats.org/officeDocument/2006/relationships/image" Target="../media/image21.svg" /><Relationship Id="rId7" Type="http://schemas.openxmlformats.org/officeDocument/2006/relationships/image" Target="../media/image33.jpeg" /><Relationship Id="rId2" Type="http://schemas.openxmlformats.org/officeDocument/2006/relationships/notesSlide" Target="../notesSlides/notesSlide9.xml" /><Relationship Id="rId1" Type="http://schemas.openxmlformats.org/officeDocument/2006/relationships/slideLayout" Target="../slideLayouts/slideLayout18.xml" /><Relationship Id="rId6" Type="http://schemas.openxmlformats.org/officeDocument/2006/relationships/image" Target="../media/image32.jpeg" /><Relationship Id="rId5" Type="http://schemas.openxmlformats.org/officeDocument/2006/relationships/image" Target="../media/image20.png" /><Relationship Id="rId4" Type="http://schemas.openxmlformats.org/officeDocument/2006/relationships/image" Target="../media/image31.jpeg"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 /></Relationships>
</file>

<file path=ppt/slides/_rels/slide17.xml.rels><?xml version="1.0" encoding="UTF-8" standalone="yes"?>
<Relationships xmlns="http://schemas.openxmlformats.org/package/2006/relationships"><Relationship Id="rId3" Type="http://schemas.openxmlformats.org/officeDocument/2006/relationships/image" Target="../media/image35.jpeg" /><Relationship Id="rId2" Type="http://schemas.openxmlformats.org/officeDocument/2006/relationships/notesSlide" Target="../notesSlides/notesSlide10.xml" /><Relationship Id="rId1" Type="http://schemas.openxmlformats.org/officeDocument/2006/relationships/slideLayout" Target="../slideLayouts/slideLayout18.xml" /><Relationship Id="rId5" Type="http://schemas.openxmlformats.org/officeDocument/2006/relationships/image" Target="../media/image37.jpeg" /><Relationship Id="rId4" Type="http://schemas.openxmlformats.org/officeDocument/2006/relationships/image" Target="../media/image36.jpeg" /></Relationships>
</file>

<file path=ppt/slides/_rels/slide18.xml.rels><?xml version="1.0" encoding="UTF-8" standalone="yes"?>
<Relationships xmlns="http://schemas.openxmlformats.org/package/2006/relationships"><Relationship Id="rId3" Type="http://schemas.openxmlformats.org/officeDocument/2006/relationships/image" Target="../media/image38.svg" /><Relationship Id="rId2" Type="http://schemas.openxmlformats.org/officeDocument/2006/relationships/notesSlide" Target="../notesSlides/notesSlide11.xml" /><Relationship Id="rId1" Type="http://schemas.openxmlformats.org/officeDocument/2006/relationships/slideLayout" Target="../slideLayouts/slideLayout18.xml" /><Relationship Id="rId4" Type="http://schemas.openxmlformats.org/officeDocument/2006/relationships/image" Target="../media/image39.svg" /></Relationships>
</file>

<file path=ppt/slides/_rels/slide19.xml.rels><?xml version="1.0" encoding="UTF-8" standalone="yes"?>
<Relationships xmlns="http://schemas.openxmlformats.org/package/2006/relationships"><Relationship Id="rId2" Type="http://schemas.openxmlformats.org/officeDocument/2006/relationships/image" Target="../media/image40.jpeg" /><Relationship Id="rId1" Type="http://schemas.openxmlformats.org/officeDocument/2006/relationships/slideLayout" Target="../slideLayouts/slideLayout18.xml" /></Relationships>
</file>

<file path=ppt/slides/_rels/slide2.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2.xml" /><Relationship Id="rId1" Type="http://schemas.openxmlformats.org/officeDocument/2006/relationships/slideLayout" Target="../slideLayouts/slideLayout18.xml" /></Relationships>
</file>

<file path=ppt/slides/_rels/slide20.xml.rels><?xml version="1.0" encoding="UTF-8" standalone="yes"?>
<Relationships xmlns="http://schemas.openxmlformats.org/package/2006/relationships"><Relationship Id="rId3" Type="http://schemas.openxmlformats.org/officeDocument/2006/relationships/image" Target="../media/image42.png" /><Relationship Id="rId2" Type="http://schemas.openxmlformats.org/officeDocument/2006/relationships/image" Target="../media/image41.jpeg" /><Relationship Id="rId1" Type="http://schemas.openxmlformats.org/officeDocument/2006/relationships/slideLayout" Target="../slideLayouts/slideLayout18.xml" /></Relationships>
</file>

<file path=ppt/slides/_rels/slide21.xml.rels><?xml version="1.0" encoding="UTF-8" standalone="yes"?>
<Relationships xmlns="http://schemas.openxmlformats.org/package/2006/relationships"><Relationship Id="rId2" Type="http://schemas.openxmlformats.org/officeDocument/2006/relationships/image" Target="../media/image43.png" /><Relationship Id="rId1" Type="http://schemas.openxmlformats.org/officeDocument/2006/relationships/slideLayout" Target="../slideLayouts/slideLayout18.xml" /></Relationships>
</file>

<file path=ppt/slides/_rels/slide22.xml.rels><?xml version="1.0" encoding="UTF-8" standalone="yes"?>
<Relationships xmlns="http://schemas.openxmlformats.org/package/2006/relationships"><Relationship Id="rId3" Type="http://schemas.openxmlformats.org/officeDocument/2006/relationships/image" Target="../media/image45.png" /><Relationship Id="rId2" Type="http://schemas.openxmlformats.org/officeDocument/2006/relationships/image" Target="../media/image44.png" /><Relationship Id="rId1" Type="http://schemas.openxmlformats.org/officeDocument/2006/relationships/slideLayout" Target="../slideLayouts/slideLayout18.xml" /><Relationship Id="rId5" Type="http://schemas.openxmlformats.org/officeDocument/2006/relationships/image" Target="../media/image47.png" /><Relationship Id="rId4" Type="http://schemas.openxmlformats.org/officeDocument/2006/relationships/image" Target="../media/image46.jpeg" /></Relationships>
</file>

<file path=ppt/slides/_rels/slide23.xml.rels><?xml version="1.0" encoding="UTF-8" standalone="yes"?>
<Relationships xmlns="http://schemas.openxmlformats.org/package/2006/relationships"><Relationship Id="rId3" Type="http://schemas.openxmlformats.org/officeDocument/2006/relationships/image" Target="../media/image48.jpeg" /><Relationship Id="rId2" Type="http://schemas.openxmlformats.org/officeDocument/2006/relationships/notesSlide" Target="../notesSlides/notesSlide12.xml" /><Relationship Id="rId1" Type="http://schemas.openxmlformats.org/officeDocument/2006/relationships/slideLayout" Target="../slideLayouts/slideLayout18.xml" /></Relationships>
</file>

<file path=ppt/slides/_rels/slide24.xml.rels><?xml version="1.0" encoding="UTF-8" standalone="yes"?>
<Relationships xmlns="http://schemas.openxmlformats.org/package/2006/relationships"><Relationship Id="rId2" Type="http://schemas.openxmlformats.org/officeDocument/2006/relationships/image" Target="../media/image49.jpeg" /><Relationship Id="rId1" Type="http://schemas.openxmlformats.org/officeDocument/2006/relationships/slideLayout" Target="../slideLayouts/slideLayout18.xml" /></Relationships>
</file>

<file path=ppt/slides/_rels/slide3.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notesSlide" Target="../notesSlides/notesSlide3.xml" /><Relationship Id="rId1" Type="http://schemas.openxmlformats.org/officeDocument/2006/relationships/slideLayout" Target="../slideLayouts/slideLayout18.xml" /></Relationships>
</file>

<file path=ppt/slides/_rels/slide4.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notesSlide" Target="../notesSlides/notesSlide4.xml" /><Relationship Id="rId1" Type="http://schemas.openxmlformats.org/officeDocument/2006/relationships/slideLayout" Target="../slideLayouts/slideLayout18.xml" /></Relationships>
</file>

<file path=ppt/slides/_rels/slide5.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notesSlide" Target="../notesSlides/notesSlide5.xml" /><Relationship Id="rId1" Type="http://schemas.openxmlformats.org/officeDocument/2006/relationships/slideLayout" Target="../slideLayouts/slideLayout18.xml" /><Relationship Id="rId4" Type="http://schemas.openxmlformats.org/officeDocument/2006/relationships/image" Target="../media/image4.svg" /></Relationships>
</file>

<file path=ppt/slides/_rels/slide6.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18.xml" /></Relationships>
</file>

<file path=ppt/slides/_rels/slide7.xml.rels><?xml version="1.0" encoding="UTF-8" standalone="yes"?>
<Relationships xmlns="http://schemas.openxmlformats.org/package/2006/relationships"><Relationship Id="rId8" Type="http://schemas.openxmlformats.org/officeDocument/2006/relationships/image" Target="../media/image11.png" /><Relationship Id="rId3" Type="http://schemas.openxmlformats.org/officeDocument/2006/relationships/image" Target="../media/image6.svg" /><Relationship Id="rId7" Type="http://schemas.openxmlformats.org/officeDocument/2006/relationships/image" Target="../media/image10.svg" /><Relationship Id="rId2" Type="http://schemas.openxmlformats.org/officeDocument/2006/relationships/notesSlide" Target="../notesSlides/notesSlide6.xml" /><Relationship Id="rId1" Type="http://schemas.openxmlformats.org/officeDocument/2006/relationships/slideLayout" Target="../slideLayouts/slideLayout18.xml" /><Relationship Id="rId6" Type="http://schemas.openxmlformats.org/officeDocument/2006/relationships/image" Target="../media/image9.svg" /><Relationship Id="rId5" Type="http://schemas.openxmlformats.org/officeDocument/2006/relationships/image" Target="../media/image8.svg" /><Relationship Id="rId4" Type="http://schemas.openxmlformats.org/officeDocument/2006/relationships/image" Target="../media/image7.svg" /></Relationships>
</file>

<file path=ppt/slides/_rels/slide8.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notesSlide" Target="../notesSlides/notesSlide7.xml" /><Relationship Id="rId1" Type="http://schemas.openxmlformats.org/officeDocument/2006/relationships/slideLayout" Target="../slideLayouts/slideLayout18.xml" /></Relationships>
</file>

<file path=ppt/slides/_rels/slide9.xml.rels><?xml version="1.0" encoding="UTF-8" standalone="yes"?>
<Relationships xmlns="http://schemas.openxmlformats.org/package/2006/relationships"><Relationship Id="rId3" Type="http://schemas.openxmlformats.org/officeDocument/2006/relationships/image" Target="../media/image14.jpeg" /><Relationship Id="rId2" Type="http://schemas.openxmlformats.org/officeDocument/2006/relationships/image" Target="../media/image13.jpeg" /><Relationship Id="rId1" Type="http://schemas.openxmlformats.org/officeDocument/2006/relationships/slideLayout" Target="../slideLayouts/slideLayout18.xml" /></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661475" y="3133626"/>
            <a:ext cx="10868745" cy="590649"/>
          </a:xfrm>
          <a:prstGeom prst="rect">
            <a:avLst/>
          </a:prstGeom>
          <a:noFill/>
          <a:ln/>
        </p:spPr>
        <p:txBody>
          <a:bodyPr wrap="none" lIns="0" tIns="0" rIns="0" bIns="0" rtlCol="0" anchor="t"/>
          <a:lstStyle/>
          <a:p>
            <a:pPr marL="0" indent="0" algn="l">
              <a:lnSpc>
                <a:spcPct val="104000"/>
              </a:lnSpc>
              <a:buNone/>
            </a:pPr>
            <a:endParaRPr lang="en-US" sz="3700" dirty="0"/>
          </a:p>
        </p:txBody>
      </p:sp>
      <p:sp>
        <p:nvSpPr>
          <p:cNvPr id="3" name="TextBox 2">
            <a:extLst>
              <a:ext uri="{FF2B5EF4-FFF2-40B4-BE49-F238E27FC236}">
                <a16:creationId xmlns:a16="http://schemas.microsoft.com/office/drawing/2014/main" id="{E887AA6C-64FB-473E-A341-1F6376F43EF1}"/>
              </a:ext>
            </a:extLst>
          </p:cNvPr>
          <p:cNvSpPr txBox="1"/>
          <p:nvPr/>
        </p:nvSpPr>
        <p:spPr>
          <a:xfrm>
            <a:off x="1353671" y="1622612"/>
            <a:ext cx="9941857" cy="3139321"/>
          </a:xfrm>
          <a:prstGeom prst="rect">
            <a:avLst/>
          </a:prstGeom>
          <a:no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US" sz="6600" b="1" dirty="0">
                <a:ln w="22225">
                  <a:solidFill>
                    <a:schemeClr val="accent2"/>
                  </a:solidFill>
                  <a:prstDash val="solid"/>
                </a:ln>
                <a:solidFill>
                  <a:schemeClr val="accent2">
                    <a:lumMod val="40000"/>
                    <a:lumOff val="60000"/>
                  </a:schemeClr>
                </a:solidFill>
                <a:latin typeface="Algerian" panose="04020705040A02060702" pitchFamily="82" charset="0"/>
              </a:rPr>
              <a:t>Middle </a:t>
            </a:r>
            <a:r>
              <a:rPr lang="en-US" sz="6600" b="1">
                <a:ln w="22225">
                  <a:solidFill>
                    <a:schemeClr val="accent2"/>
                  </a:solidFill>
                  <a:prstDash val="solid"/>
                </a:ln>
                <a:solidFill>
                  <a:schemeClr val="accent2">
                    <a:lumMod val="40000"/>
                    <a:lumOff val="60000"/>
                  </a:schemeClr>
                </a:solidFill>
                <a:latin typeface="Algerian" panose="04020705040A02060702" pitchFamily="82" charset="0"/>
              </a:rPr>
              <a:t>Primary School Rules</a:t>
            </a:r>
            <a:r>
              <a:rPr lang="en-DE" sz="6600" b="1">
                <a:ln w="22225">
                  <a:solidFill>
                    <a:schemeClr val="accent2"/>
                  </a:solidFill>
                  <a:prstDash val="solid"/>
                </a:ln>
                <a:solidFill>
                  <a:schemeClr val="accent2">
                    <a:lumMod val="40000"/>
                    <a:lumOff val="60000"/>
                  </a:schemeClr>
                </a:solidFill>
                <a:latin typeface="Algerian" panose="04020705040A02060702" pitchFamily="82" charset="0"/>
              </a:rPr>
              <a:t> </a:t>
            </a:r>
            <a:endParaRPr lang="en-DE" sz="6600" b="1" dirty="0">
              <a:ln w="22225">
                <a:solidFill>
                  <a:schemeClr val="accent2"/>
                </a:solidFill>
                <a:prstDash val="solid"/>
              </a:ln>
              <a:solidFill>
                <a:schemeClr val="accent2">
                  <a:lumMod val="40000"/>
                  <a:lumOff val="60000"/>
                </a:schemeClr>
              </a:solidFill>
              <a:latin typeface="Algerian" panose="04020705040A02060702" pitchFamily="82" charset="0"/>
            </a:endParaRPr>
          </a:p>
          <a:p>
            <a:pPr algn="ctr"/>
            <a:r>
              <a:rPr lang="en-DE" sz="6600" b="1" dirty="0">
                <a:ln w="22225">
                  <a:solidFill>
                    <a:schemeClr val="accent2"/>
                  </a:solidFill>
                  <a:prstDash val="solid"/>
                </a:ln>
                <a:solidFill>
                  <a:schemeClr val="accent2">
                    <a:lumMod val="40000"/>
                    <a:lumOff val="60000"/>
                  </a:schemeClr>
                </a:solidFill>
                <a:latin typeface="Algerian" panose="04020705040A02060702" pitchFamily="82" charset="0"/>
              </a:rPr>
              <a:t>2026-2027</a:t>
            </a:r>
            <a:endParaRPr lang="en-GB" sz="6600" b="1" dirty="0">
              <a:ln w="22225">
                <a:solidFill>
                  <a:schemeClr val="accent2"/>
                </a:solidFill>
                <a:prstDash val="solid"/>
              </a:ln>
              <a:solidFill>
                <a:schemeClr val="accent2">
                  <a:lumMod val="40000"/>
                  <a:lumOff val="60000"/>
                </a:schemeClr>
              </a:solidFill>
              <a:latin typeface="Algerian" panose="04020705040A02060702" pitchFamily="8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17" name="Image 1" descr="preencoded.png">
            <a:extLst>
              <a:ext uri="{FF2B5EF4-FFF2-40B4-BE49-F238E27FC236}">
                <a16:creationId xmlns:a16="http://schemas.microsoft.com/office/drawing/2014/main" id="{E2C8FA60-92FE-48B4-A605-2D26180FB3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3360" y="3740143"/>
            <a:ext cx="6779346" cy="2235783"/>
          </a:xfrm>
          <a:prstGeom prst="rect">
            <a:avLst/>
          </a:prstGeom>
        </p:spPr>
      </p:pic>
      <p:pic>
        <p:nvPicPr>
          <p:cNvPr id="2" name="Image 0" descr="preencoded.png"/>
          <p:cNvPicPr>
            <a:picLocks noChangeAspect="1"/>
          </p:cNvPicPr>
          <p:nvPr/>
        </p:nvPicPr>
        <p:blipFill>
          <a:blip r:embed="rId4"/>
          <a:stretch>
            <a:fillRect/>
          </a:stretch>
        </p:blipFill>
        <p:spPr>
          <a:xfrm>
            <a:off x="0" y="0"/>
            <a:ext cx="4571886" cy="6858000"/>
          </a:xfrm>
          <a:prstGeom prst="rect">
            <a:avLst/>
          </a:prstGeom>
        </p:spPr>
      </p:pic>
      <p:sp>
        <p:nvSpPr>
          <p:cNvPr id="3" name="Text 0"/>
          <p:cNvSpPr/>
          <p:nvPr/>
        </p:nvSpPr>
        <p:spPr>
          <a:xfrm>
            <a:off x="5233360" y="610691"/>
            <a:ext cx="6296860" cy="959842"/>
          </a:xfrm>
          <a:prstGeom prst="rect">
            <a:avLst/>
          </a:prstGeom>
          <a:noFill/>
          <a:ln/>
        </p:spPr>
        <p:txBody>
          <a:bodyPr wrap="square" lIns="0" tIns="0" rIns="0" bIns="0" rtlCol="0" anchor="t">
            <a:normAutofit/>
          </a:bodyPr>
          <a:lstStyle/>
          <a:p>
            <a:pPr marL="0" indent="0" algn="l">
              <a:lnSpc>
                <a:spcPct val="104000"/>
              </a:lnSpc>
              <a:buNone/>
            </a:pPr>
            <a:r>
              <a:rPr lang="en-US" sz="3000" b="1" kern="0" spc="-91" dirty="0">
                <a:solidFill>
                  <a:srgbClr val="000000"/>
                </a:solidFill>
                <a:latin typeface="Inter Bold" pitchFamily="34" charset="0"/>
                <a:ea typeface="Inter Bold" pitchFamily="34" charset="-122"/>
                <a:cs typeface="Inter Bold" pitchFamily="34" charset="-120"/>
              </a:rPr>
              <a:t>Uniform, Grooming &amp; Personal Cleanliness</a:t>
            </a:r>
            <a:endParaRPr lang="en-US" sz="3000" dirty="0"/>
          </a:p>
        </p:txBody>
      </p:sp>
      <p:sp>
        <p:nvSpPr>
          <p:cNvPr id="4" name="Text 1"/>
          <p:cNvSpPr/>
          <p:nvPr/>
        </p:nvSpPr>
        <p:spPr>
          <a:xfrm>
            <a:off x="5233360" y="1757660"/>
            <a:ext cx="6906444" cy="222647"/>
          </a:xfrm>
          <a:prstGeom prst="rect">
            <a:avLst/>
          </a:prstGeom>
          <a:noFill/>
          <a:ln/>
        </p:spPr>
        <p:txBody>
          <a:bodyPr wrap="none" lIns="0" tIns="0" rIns="0" bIns="0" rtlCol="0" anchor="t"/>
          <a:lstStyle/>
          <a:p>
            <a:pPr marL="0" indent="0" algn="l">
              <a:lnSpc>
                <a:spcPct val="121000"/>
              </a:lnSpc>
              <a:buNone/>
            </a:pPr>
            <a:r>
              <a:rPr lang="en-US" sz="1200" kern="0" spc="-24" dirty="0">
                <a:solidFill>
                  <a:srgbClr val="272525"/>
                </a:solidFill>
                <a:latin typeface="Inter" pitchFamily="34" charset="0"/>
                <a:ea typeface="Inter" pitchFamily="34" charset="-122"/>
                <a:cs typeface="Inter" pitchFamily="34" charset="-120"/>
              </a:rPr>
              <a:t>A neat appearance helps students stay focused and builds pride in our school community.</a:t>
            </a:r>
            <a:endParaRPr lang="en-US" sz="120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3360" y="2138804"/>
            <a:ext cx="6779346" cy="1464543"/>
          </a:xfrm>
          <a:prstGeom prst="rect">
            <a:avLst/>
          </a:prstGeom>
        </p:spPr>
      </p:pic>
      <p:sp>
        <p:nvSpPr>
          <p:cNvPr id="6" name="Text 2"/>
          <p:cNvSpPr/>
          <p:nvPr/>
        </p:nvSpPr>
        <p:spPr>
          <a:xfrm>
            <a:off x="5482096" y="2293144"/>
            <a:ext cx="5875587" cy="239911"/>
          </a:xfrm>
          <a:prstGeom prst="rect">
            <a:avLst/>
          </a:prstGeom>
          <a:noFill/>
          <a:ln/>
        </p:spPr>
        <p:txBody>
          <a:bodyPr wrap="none" lIns="0" tIns="0" rIns="0" bIns="0" rtlCol="0" anchor="t"/>
          <a:lstStyle/>
          <a:p>
            <a:pPr marL="0" indent="0" algn="l">
              <a:lnSpc>
                <a:spcPct val="104000"/>
              </a:lnSpc>
              <a:buNone/>
            </a:pPr>
            <a:r>
              <a:rPr lang="en-US" sz="2000" b="1" kern="0" spc="-45" dirty="0">
                <a:solidFill>
                  <a:srgbClr val="272525"/>
                </a:solidFill>
                <a:latin typeface="Inter Bold" panose="020B0604020202020204" charset="0"/>
                <a:ea typeface="Inter Bold" panose="020B0604020202020204" charset="0"/>
                <a:cs typeface="Inter Bold" pitchFamily="34" charset="-120"/>
              </a:rPr>
              <a:t>Uniform</a:t>
            </a:r>
            <a:endParaRPr lang="en-US" sz="2000" dirty="0">
              <a:latin typeface="Inter Bold" panose="020B0604020202020204" charset="0"/>
              <a:ea typeface="Inter Bold" panose="020B0604020202020204" charset="0"/>
            </a:endParaRPr>
          </a:p>
        </p:txBody>
      </p:sp>
      <p:sp>
        <p:nvSpPr>
          <p:cNvPr id="7" name="Text 3"/>
          <p:cNvSpPr/>
          <p:nvPr/>
        </p:nvSpPr>
        <p:spPr>
          <a:xfrm>
            <a:off x="5482095" y="2823478"/>
            <a:ext cx="5875587" cy="222647"/>
          </a:xfrm>
          <a:prstGeom prst="rect">
            <a:avLst/>
          </a:prstGeom>
          <a:noFill/>
          <a:ln/>
        </p:spPr>
        <p:txBody>
          <a:bodyPr wrap="none" lIns="0" tIns="0" rIns="0" bIns="0" rtlCol="0" anchor="t"/>
          <a:lstStyle/>
          <a:p>
            <a:pPr marL="0" indent="0" algn="l">
              <a:lnSpc>
                <a:spcPct val="121000"/>
              </a:lnSpc>
              <a:buNone/>
            </a:pPr>
            <a:r>
              <a:rPr lang="en-US" kern="0" spc="-24" dirty="0">
                <a:solidFill>
                  <a:srgbClr val="272525"/>
                </a:solidFill>
                <a:latin typeface="Inter" pitchFamily="34" charset="0"/>
                <a:ea typeface="Inter" pitchFamily="34" charset="-122"/>
                <a:cs typeface="Inter" pitchFamily="34" charset="-120"/>
              </a:rPr>
              <a:t>Clean, well-fitting</a:t>
            </a:r>
            <a:r>
              <a:rPr lang="en-DE" kern="0" spc="-24" dirty="0">
                <a:solidFill>
                  <a:srgbClr val="272525"/>
                </a:solidFill>
                <a:latin typeface="Inter" pitchFamily="34" charset="0"/>
                <a:ea typeface="Inter" pitchFamily="34" charset="-122"/>
                <a:cs typeface="Inter" pitchFamily="34" charset="-120"/>
              </a:rPr>
              <a:t>, </a:t>
            </a:r>
            <a:r>
              <a:rPr lang="en-US" kern="0" spc="-24" dirty="0">
                <a:solidFill>
                  <a:srgbClr val="272525"/>
                </a:solidFill>
                <a:latin typeface="Inter" pitchFamily="34" charset="0"/>
                <a:ea typeface="Inter" pitchFamily="34" charset="-122"/>
                <a:cs typeface="Inter" pitchFamily="34" charset="-120"/>
              </a:rPr>
              <a:t>pressed </a:t>
            </a:r>
            <a:r>
              <a:rPr lang="en-DE" kern="0" spc="-24" dirty="0">
                <a:solidFill>
                  <a:srgbClr val="272525"/>
                </a:solidFill>
                <a:latin typeface="Inter" pitchFamily="34" charset="0"/>
                <a:ea typeface="Inter" pitchFamily="34" charset="-122"/>
                <a:cs typeface="Inter" pitchFamily="34" charset="-120"/>
              </a:rPr>
              <a:t>a</a:t>
            </a:r>
            <a:r>
              <a:rPr lang="en-GB" kern="0" spc="-24" dirty="0">
                <a:solidFill>
                  <a:srgbClr val="272525"/>
                </a:solidFill>
                <a:latin typeface="Inter" pitchFamily="34" charset="0"/>
                <a:ea typeface="Inter" pitchFamily="34" charset="-122"/>
                <a:cs typeface="Inter" pitchFamily="34" charset="-120"/>
              </a:rPr>
              <a:t>n</a:t>
            </a:r>
            <a:r>
              <a:rPr lang="en-DE" kern="0" spc="-24" dirty="0">
                <a:solidFill>
                  <a:srgbClr val="272525"/>
                </a:solidFill>
                <a:latin typeface="Inter" pitchFamily="34" charset="0"/>
                <a:ea typeface="Inter" pitchFamily="34" charset="-122"/>
                <a:cs typeface="Inter" pitchFamily="34" charset="-120"/>
              </a:rPr>
              <a:t>d</a:t>
            </a:r>
            <a:r>
              <a:rPr lang="en-US" kern="0" spc="-24" dirty="0">
                <a:solidFill>
                  <a:srgbClr val="272525"/>
                </a:solidFill>
                <a:latin typeface="Inter" pitchFamily="34" charset="0"/>
                <a:ea typeface="Inter" pitchFamily="34" charset="-122"/>
                <a:cs typeface="Inter" pitchFamily="34" charset="-120"/>
              </a:rPr>
              <a:t> worn properly every day.</a:t>
            </a:r>
            <a:endParaRPr lang="en-US" dirty="0"/>
          </a:p>
        </p:txBody>
      </p:sp>
      <p:sp>
        <p:nvSpPr>
          <p:cNvPr id="9" name="Text 4"/>
          <p:cNvSpPr/>
          <p:nvPr/>
        </p:nvSpPr>
        <p:spPr>
          <a:xfrm>
            <a:off x="5443995" y="3915753"/>
            <a:ext cx="5875587" cy="239911"/>
          </a:xfrm>
          <a:prstGeom prst="rect">
            <a:avLst/>
          </a:prstGeom>
          <a:noFill/>
          <a:ln/>
        </p:spPr>
        <p:txBody>
          <a:bodyPr wrap="none" lIns="0" tIns="0" rIns="0" bIns="0" rtlCol="0" anchor="t"/>
          <a:lstStyle/>
          <a:p>
            <a:pPr marL="0" indent="0" algn="l">
              <a:lnSpc>
                <a:spcPct val="104000"/>
              </a:lnSpc>
              <a:buNone/>
            </a:pPr>
            <a:r>
              <a:rPr lang="en-US" sz="2000" b="1" kern="0" spc="-45" dirty="0">
                <a:solidFill>
                  <a:srgbClr val="272525"/>
                </a:solidFill>
                <a:latin typeface="Inter Bold" pitchFamily="34" charset="0"/>
                <a:ea typeface="Inter Bold" pitchFamily="34" charset="-122"/>
                <a:cs typeface="Inter Bold" pitchFamily="34" charset="-120"/>
              </a:rPr>
              <a:t>Personal Hygiene</a:t>
            </a:r>
            <a:endParaRPr lang="en-US" sz="2000" dirty="0"/>
          </a:p>
        </p:txBody>
      </p:sp>
      <p:sp>
        <p:nvSpPr>
          <p:cNvPr id="10" name="Text 5"/>
          <p:cNvSpPr/>
          <p:nvPr/>
        </p:nvSpPr>
        <p:spPr>
          <a:xfrm>
            <a:off x="5443994" y="4292460"/>
            <a:ext cx="6496994" cy="1544922"/>
          </a:xfrm>
          <a:prstGeom prst="rect">
            <a:avLst/>
          </a:prstGeom>
          <a:noFill/>
          <a:ln/>
        </p:spPr>
        <p:txBody>
          <a:bodyPr wrap="none" lIns="0" tIns="0" rIns="0" bIns="0" rtlCol="0" anchor="t"/>
          <a:lstStyle/>
          <a:p>
            <a:pPr lvl="0"/>
            <a:r>
              <a:rPr lang="en-US" dirty="0">
                <a:solidFill>
                  <a:schemeClr val="bg1"/>
                </a:solidFill>
                <a:latin typeface="Inter" panose="020B0604020202020204" charset="0"/>
                <a:ea typeface="Inter" panose="020B0604020202020204" charset="0"/>
              </a:rPr>
              <a:t>Students should follow a regular daily routine that includes </a:t>
            </a:r>
            <a:endParaRPr lang="en-DE" dirty="0">
              <a:solidFill>
                <a:schemeClr val="bg1"/>
              </a:solidFill>
              <a:latin typeface="Inter" panose="020B0604020202020204" charset="0"/>
              <a:ea typeface="Inter" panose="020B0604020202020204" charset="0"/>
            </a:endParaRPr>
          </a:p>
          <a:p>
            <a:pPr lvl="0"/>
            <a:r>
              <a:rPr lang="en-US" dirty="0">
                <a:solidFill>
                  <a:schemeClr val="bg1"/>
                </a:solidFill>
                <a:latin typeface="Inter" panose="020B0604020202020204" charset="0"/>
                <a:ea typeface="Inter" panose="020B0604020202020204" charset="0"/>
              </a:rPr>
              <a:t>daily showers and fresh undergarments.</a:t>
            </a:r>
            <a:endParaRPr lang="en-DE" dirty="0">
              <a:solidFill>
                <a:schemeClr val="bg1"/>
              </a:solidFill>
              <a:latin typeface="Inter" panose="020B0604020202020204" charset="0"/>
              <a:ea typeface="Inter" panose="020B0604020202020204" charset="0"/>
            </a:endParaRPr>
          </a:p>
          <a:p>
            <a:pPr lvl="0"/>
            <a:endParaRPr lang="en-DE" kern="0" spc="-24" dirty="0">
              <a:solidFill>
                <a:srgbClr val="272525"/>
              </a:solidFill>
              <a:latin typeface="Inter" pitchFamily="34" charset="0"/>
              <a:ea typeface="Inter" pitchFamily="34" charset="-122"/>
              <a:cs typeface="Inter" pitchFamily="34" charset="-120"/>
            </a:endParaRPr>
          </a:p>
          <a:p>
            <a:pPr lvl="0"/>
            <a:r>
              <a:rPr lang="en-US" kern="0" spc="-24" dirty="0">
                <a:solidFill>
                  <a:srgbClr val="272525"/>
                </a:solidFill>
                <a:latin typeface="Inter" pitchFamily="34" charset="0"/>
                <a:ea typeface="Inter" pitchFamily="34" charset="-122"/>
                <a:cs typeface="Inter" pitchFamily="34" charset="-120"/>
              </a:rPr>
              <a:t>The daily use of a mild, scent-free deodorant is encouraged </a:t>
            </a:r>
            <a:endParaRPr lang="en-DE" kern="0" spc="-24" dirty="0">
              <a:solidFill>
                <a:srgbClr val="272525"/>
              </a:solidFill>
              <a:latin typeface="Inter" pitchFamily="34" charset="0"/>
              <a:ea typeface="Inter" pitchFamily="34" charset="-122"/>
              <a:cs typeface="Inter" pitchFamily="34" charset="-120"/>
            </a:endParaRPr>
          </a:p>
          <a:p>
            <a:pPr lvl="0"/>
            <a:r>
              <a:rPr lang="en-US" kern="0" spc="-24" dirty="0">
                <a:solidFill>
                  <a:srgbClr val="272525"/>
                </a:solidFill>
                <a:latin typeface="Inter" pitchFamily="34" charset="0"/>
                <a:ea typeface="Inter" pitchFamily="34" charset="-122"/>
                <a:cs typeface="Inter" pitchFamily="34" charset="-120"/>
              </a:rPr>
              <a:t>at this age.</a:t>
            </a:r>
            <a:endParaRPr lang="en-US" dirty="0"/>
          </a:p>
        </p:txBody>
      </p:sp>
      <p:sp>
        <p:nvSpPr>
          <p:cNvPr id="12" name="Text 6"/>
          <p:cNvSpPr/>
          <p:nvPr/>
        </p:nvSpPr>
        <p:spPr>
          <a:xfrm>
            <a:off x="5482096" y="4307483"/>
            <a:ext cx="5875587" cy="239911"/>
          </a:xfrm>
          <a:prstGeom prst="rect">
            <a:avLst/>
          </a:prstGeom>
          <a:noFill/>
          <a:ln/>
        </p:spPr>
        <p:txBody>
          <a:bodyPr wrap="none" lIns="0" tIns="0" rIns="0" bIns="0" rtlCol="0" anchor="t"/>
          <a:lstStyle/>
          <a:p>
            <a:pPr marL="0" indent="0" algn="l">
              <a:lnSpc>
                <a:spcPct val="104000"/>
              </a:lnSpc>
              <a:buNone/>
            </a:pP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3" descr="preencoded.png">
            <a:extLst>
              <a:ext uri="{FF2B5EF4-FFF2-40B4-BE49-F238E27FC236}">
                <a16:creationId xmlns:a16="http://schemas.microsoft.com/office/drawing/2014/main" id="{163796AB-EE5E-4F23-B6CE-43EEED5CF76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47570" y="656542"/>
            <a:ext cx="6296860" cy="1597847"/>
          </a:xfrm>
          <a:prstGeom prst="rect">
            <a:avLst/>
          </a:prstGeom>
        </p:spPr>
      </p:pic>
      <p:sp>
        <p:nvSpPr>
          <p:cNvPr id="8" name="Text 2">
            <a:extLst>
              <a:ext uri="{FF2B5EF4-FFF2-40B4-BE49-F238E27FC236}">
                <a16:creationId xmlns:a16="http://schemas.microsoft.com/office/drawing/2014/main" id="{BD9878D8-5AE8-4246-8E77-96FDD53CF4D9}"/>
              </a:ext>
            </a:extLst>
          </p:cNvPr>
          <p:cNvSpPr/>
          <p:nvPr/>
        </p:nvSpPr>
        <p:spPr>
          <a:xfrm>
            <a:off x="3158206" y="889859"/>
            <a:ext cx="5875587" cy="239911"/>
          </a:xfrm>
          <a:prstGeom prst="rect">
            <a:avLst/>
          </a:prstGeom>
          <a:noFill/>
          <a:ln/>
        </p:spPr>
        <p:txBody>
          <a:bodyPr wrap="none" lIns="0" tIns="0" rIns="0" bIns="0" rtlCol="0" anchor="t"/>
          <a:lstStyle/>
          <a:p>
            <a:pPr marL="0" indent="0" algn="l">
              <a:lnSpc>
                <a:spcPct val="104000"/>
              </a:lnSpc>
              <a:buNone/>
            </a:pPr>
            <a:r>
              <a:rPr lang="en-DE" sz="2000" b="1" kern="0" spc="-45" dirty="0">
                <a:solidFill>
                  <a:srgbClr val="272525"/>
                </a:solidFill>
                <a:latin typeface="Inter Bold" panose="020B0604020202020204" charset="0"/>
                <a:ea typeface="Inter Bold" panose="020B0604020202020204" charset="0"/>
              </a:rPr>
              <a:t>Nails</a:t>
            </a:r>
            <a:endParaRPr lang="en-US" sz="2000" dirty="0">
              <a:latin typeface="Inter Bold" panose="020B0604020202020204" charset="0"/>
              <a:ea typeface="Inter Bold" panose="020B0604020202020204" charset="0"/>
            </a:endParaRPr>
          </a:p>
        </p:txBody>
      </p:sp>
      <p:sp>
        <p:nvSpPr>
          <p:cNvPr id="9" name="Text 3">
            <a:extLst>
              <a:ext uri="{FF2B5EF4-FFF2-40B4-BE49-F238E27FC236}">
                <a16:creationId xmlns:a16="http://schemas.microsoft.com/office/drawing/2014/main" id="{1D8CFAA2-BD58-422B-8D30-898A24BD9ED9}"/>
              </a:ext>
            </a:extLst>
          </p:cNvPr>
          <p:cNvSpPr/>
          <p:nvPr/>
        </p:nvSpPr>
        <p:spPr>
          <a:xfrm>
            <a:off x="3158205" y="1276528"/>
            <a:ext cx="5875587" cy="831103"/>
          </a:xfrm>
          <a:prstGeom prst="rect">
            <a:avLst/>
          </a:prstGeom>
          <a:noFill/>
          <a:ln/>
        </p:spPr>
        <p:txBody>
          <a:bodyPr wrap="none" lIns="0" tIns="0" rIns="0" bIns="0" rtlCol="0" anchor="t"/>
          <a:lstStyle/>
          <a:p>
            <a:pPr>
              <a:lnSpc>
                <a:spcPct val="121000"/>
              </a:lnSpc>
            </a:pPr>
            <a:r>
              <a:rPr lang="en-US" kern="0" spc="-24" dirty="0">
                <a:solidFill>
                  <a:srgbClr val="272525"/>
                </a:solidFill>
                <a:latin typeface="Inter" pitchFamily="34" charset="0"/>
                <a:ea typeface="Inter" pitchFamily="34" charset="-122"/>
                <a:cs typeface="Inter" pitchFamily="34" charset="-120"/>
              </a:rPr>
              <a:t>Nails must be short, clean, and neatly trimmed. </a:t>
            </a:r>
            <a:endParaRPr lang="en-DE" kern="0" spc="-24" dirty="0">
              <a:solidFill>
                <a:srgbClr val="272525"/>
              </a:solidFill>
              <a:latin typeface="Inter" pitchFamily="34" charset="0"/>
              <a:ea typeface="Inter" pitchFamily="34" charset="-122"/>
              <a:cs typeface="Inter" pitchFamily="34" charset="-120"/>
            </a:endParaRPr>
          </a:p>
          <a:p>
            <a:pPr>
              <a:lnSpc>
                <a:spcPct val="121000"/>
              </a:lnSpc>
            </a:pPr>
            <a:r>
              <a:rPr lang="en-US" kern="0" spc="-24" dirty="0">
                <a:solidFill>
                  <a:srgbClr val="272525"/>
                </a:solidFill>
                <a:latin typeface="Inter" pitchFamily="34" charset="0"/>
                <a:ea typeface="Inter" pitchFamily="34" charset="-122"/>
                <a:cs typeface="Inter" pitchFamily="34" charset="-120"/>
              </a:rPr>
              <a:t>Nail polish is not allowed.</a:t>
            </a:r>
            <a:endParaRPr lang="en-US" dirty="0"/>
          </a:p>
        </p:txBody>
      </p:sp>
      <p:pic>
        <p:nvPicPr>
          <p:cNvPr id="3074" name="Picture 2" descr="What Your Nails Are Telling You: 7 Fingernail Health Signs You Shouldn't  Ignore - Modern Chiropractic">
            <a:extLst>
              <a:ext uri="{FF2B5EF4-FFF2-40B4-BE49-F238E27FC236}">
                <a16:creationId xmlns:a16="http://schemas.microsoft.com/office/drawing/2014/main" id="{B16FF056-41BE-4533-8DA2-DF4D1CEB03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199" y="2727617"/>
            <a:ext cx="2851891" cy="335666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o Nail Polish Allowed Sign - PR67">
            <a:extLst>
              <a:ext uri="{FF2B5EF4-FFF2-40B4-BE49-F238E27FC236}">
                <a16:creationId xmlns:a16="http://schemas.microsoft.com/office/drawing/2014/main" id="{5CDDE5B3-541E-4478-A65A-E6A745D1163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641" r="15582"/>
          <a:stretch/>
        </p:blipFill>
        <p:spPr bwMode="auto">
          <a:xfrm>
            <a:off x="4573963" y="2727616"/>
            <a:ext cx="2851891" cy="335666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Natural Nail Ideas for Kids with A Design No Acrylics | TikTok">
            <a:extLst>
              <a:ext uri="{FF2B5EF4-FFF2-40B4-BE49-F238E27FC236}">
                <a16:creationId xmlns:a16="http://schemas.microsoft.com/office/drawing/2014/main" id="{15C54DF1-E2D2-481F-8748-C9B51FE721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02726" y="2729603"/>
            <a:ext cx="2851891" cy="335666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109638A6-C627-4F04-9F82-F32C7C70EE54}"/>
              </a:ext>
            </a:extLst>
          </p:cNvPr>
          <p:cNvPicPr>
            <a:picLocks noChangeAspect="1"/>
          </p:cNvPicPr>
          <p:nvPr/>
        </p:nvPicPr>
        <p:blipFill rotWithShape="1">
          <a:blip r:embed="rId6"/>
          <a:srcRect t="4742" r="4304" b="9909"/>
          <a:stretch/>
        </p:blipFill>
        <p:spPr>
          <a:xfrm>
            <a:off x="7840494" y="2727616"/>
            <a:ext cx="3244645" cy="3473842"/>
          </a:xfrm>
          <a:prstGeom prst="rect">
            <a:avLst/>
          </a:prstGeom>
        </p:spPr>
      </p:pic>
    </p:spTree>
    <p:extLst>
      <p:ext uri="{BB962C8B-B14F-4D97-AF65-F5344CB8AC3E}">
        <p14:creationId xmlns:p14="http://schemas.microsoft.com/office/powerpoint/2010/main" val="32075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4" descr="preencoded.png">
            <a:extLst>
              <a:ext uri="{FF2B5EF4-FFF2-40B4-BE49-F238E27FC236}">
                <a16:creationId xmlns:a16="http://schemas.microsoft.com/office/drawing/2014/main" id="{9B04986C-AE12-4156-8B4A-97CBC91CDA0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47570" y="489474"/>
            <a:ext cx="6296860" cy="1818802"/>
          </a:xfrm>
          <a:prstGeom prst="rect">
            <a:avLst/>
          </a:prstGeom>
        </p:spPr>
      </p:pic>
      <p:sp>
        <p:nvSpPr>
          <p:cNvPr id="3" name="Rectangle 2">
            <a:extLst>
              <a:ext uri="{FF2B5EF4-FFF2-40B4-BE49-F238E27FC236}">
                <a16:creationId xmlns:a16="http://schemas.microsoft.com/office/drawing/2014/main" id="{FCE96926-CAD1-4C96-B2F4-151529A47D2A}"/>
              </a:ext>
            </a:extLst>
          </p:cNvPr>
          <p:cNvSpPr/>
          <p:nvPr/>
        </p:nvSpPr>
        <p:spPr>
          <a:xfrm>
            <a:off x="3078400" y="702953"/>
            <a:ext cx="1829347" cy="400110"/>
          </a:xfrm>
          <a:prstGeom prst="rect">
            <a:avLst/>
          </a:prstGeom>
        </p:spPr>
        <p:txBody>
          <a:bodyPr wrap="none">
            <a:spAutoFit/>
          </a:bodyPr>
          <a:lstStyle/>
          <a:p>
            <a:r>
              <a:rPr lang="en-GB" sz="2000" b="1" dirty="0">
                <a:solidFill>
                  <a:schemeClr val="bg1"/>
                </a:solidFill>
                <a:latin typeface="Inter Bold" panose="020B0604020202020204" charset="0"/>
                <a:ea typeface="Inter Bold" panose="020B0604020202020204" charset="0"/>
              </a:rPr>
              <a:t>Accessories:</a:t>
            </a:r>
            <a:endParaRPr lang="en-GB" sz="2000" dirty="0">
              <a:solidFill>
                <a:schemeClr val="bg1"/>
              </a:solidFill>
              <a:latin typeface="Inter Bold" panose="020B0604020202020204" charset="0"/>
              <a:ea typeface="Inter Bold" panose="020B0604020202020204" charset="0"/>
            </a:endParaRPr>
          </a:p>
        </p:txBody>
      </p:sp>
      <p:sp>
        <p:nvSpPr>
          <p:cNvPr id="4" name="Rectangle 3">
            <a:extLst>
              <a:ext uri="{FF2B5EF4-FFF2-40B4-BE49-F238E27FC236}">
                <a16:creationId xmlns:a16="http://schemas.microsoft.com/office/drawing/2014/main" id="{F09AE9C1-E50F-4215-9A37-073B8FA8B2A8}"/>
              </a:ext>
            </a:extLst>
          </p:cNvPr>
          <p:cNvSpPr/>
          <p:nvPr/>
        </p:nvSpPr>
        <p:spPr>
          <a:xfrm>
            <a:off x="3078400" y="1110305"/>
            <a:ext cx="6096000" cy="1065163"/>
          </a:xfrm>
          <a:prstGeom prst="rect">
            <a:avLst/>
          </a:prstGeom>
        </p:spPr>
        <p:txBody>
          <a:bodyPr>
            <a:spAutoFit/>
          </a:bodyPr>
          <a:lstStyle/>
          <a:p>
            <a:pPr lvl="0">
              <a:lnSpc>
                <a:spcPct val="107000"/>
              </a:lnSpc>
              <a:spcAft>
                <a:spcPts val="800"/>
              </a:spcAft>
              <a:buSzPts val="1000"/>
              <a:tabLst>
                <a:tab pos="457200" algn="l"/>
              </a:tabLst>
            </a:pPr>
            <a:r>
              <a:rPr lang="en-GB" dirty="0">
                <a:solidFill>
                  <a:schemeClr val="bg1"/>
                </a:solidFill>
                <a:latin typeface="Inter" panose="020B0604020202020204" charset="0"/>
                <a:ea typeface="Inter" panose="020B0604020202020204" charset="0"/>
                <a:cs typeface="Arial" panose="020B0604020202020204" pitchFamily="34" charset="0"/>
              </a:rPr>
              <a:t>Jewellery should be kept to a minimum. Only simple and safe stud earrings are allowed.</a:t>
            </a:r>
            <a:endParaRPr lang="en-DE" dirty="0">
              <a:solidFill>
                <a:schemeClr val="bg1"/>
              </a:solidFill>
              <a:latin typeface="Inter" panose="020B0604020202020204" charset="0"/>
              <a:ea typeface="Inter" panose="020B0604020202020204" charset="0"/>
              <a:cs typeface="Arial" panose="020B0604020202020204" pitchFamily="34" charset="0"/>
            </a:endParaRPr>
          </a:p>
          <a:p>
            <a:pPr lvl="0">
              <a:lnSpc>
                <a:spcPct val="107000"/>
              </a:lnSpc>
              <a:spcAft>
                <a:spcPts val="800"/>
              </a:spcAft>
              <a:buSzPts val="1000"/>
              <a:tabLst>
                <a:tab pos="457200" algn="l"/>
              </a:tabLst>
            </a:pPr>
            <a:r>
              <a:rPr lang="en-DE" dirty="0">
                <a:solidFill>
                  <a:schemeClr val="bg1"/>
                </a:solidFill>
                <a:latin typeface="Inter" panose="020B0604020202020204" charset="0"/>
                <a:ea typeface="Inter" panose="020B0604020202020204" charset="0"/>
                <a:cs typeface="Arial" panose="020B0604020202020204" pitchFamily="34" charset="0"/>
              </a:rPr>
              <a:t>Piercing is not allowed.</a:t>
            </a:r>
            <a:endParaRPr lang="en-GB" dirty="0">
              <a:solidFill>
                <a:schemeClr val="bg1"/>
              </a:solidFill>
              <a:latin typeface="Inter" panose="020B0604020202020204" charset="0"/>
              <a:ea typeface="Inter" panose="020B0604020202020204" charset="0"/>
              <a:cs typeface="Arial" panose="020B0604020202020204" pitchFamily="34" charset="0"/>
            </a:endParaRPr>
          </a:p>
        </p:txBody>
      </p:sp>
      <p:pic>
        <p:nvPicPr>
          <p:cNvPr id="5" name="Picture 6" descr="No Jewellery Allowed Sign - PR66">
            <a:extLst>
              <a:ext uri="{FF2B5EF4-FFF2-40B4-BE49-F238E27FC236}">
                <a16:creationId xmlns:a16="http://schemas.microsoft.com/office/drawing/2014/main" id="{7AF2DB9D-5261-43D8-9A45-8D9F81049F9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539" r="15187"/>
          <a:stretch/>
        </p:blipFill>
        <p:spPr bwMode="auto">
          <a:xfrm>
            <a:off x="421341" y="2593477"/>
            <a:ext cx="2657059" cy="315421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School Uniform - Pinner Park Primary School">
            <a:extLst>
              <a:ext uri="{FF2B5EF4-FFF2-40B4-BE49-F238E27FC236}">
                <a16:creationId xmlns:a16="http://schemas.microsoft.com/office/drawing/2014/main" id="{F4D38F60-DC4B-4CEF-A04B-B5D8B6AFCA5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827" r="62203"/>
          <a:stretch/>
        </p:blipFill>
        <p:spPr bwMode="auto">
          <a:xfrm>
            <a:off x="3278564" y="2593477"/>
            <a:ext cx="2657059" cy="315421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ealth &amp; Safety: Earrings in School">
            <a:extLst>
              <a:ext uri="{FF2B5EF4-FFF2-40B4-BE49-F238E27FC236}">
                <a16:creationId xmlns:a16="http://schemas.microsoft.com/office/drawing/2014/main" id="{FCF74EBA-3E3D-48DD-91CA-8CC5E46B033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798" r="8814" b="2353"/>
          <a:stretch/>
        </p:blipFill>
        <p:spPr bwMode="auto">
          <a:xfrm>
            <a:off x="6135787" y="2577546"/>
            <a:ext cx="2657060" cy="315421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Earlobe Piercings 101">
            <a:extLst>
              <a:ext uri="{FF2B5EF4-FFF2-40B4-BE49-F238E27FC236}">
                <a16:creationId xmlns:a16="http://schemas.microsoft.com/office/drawing/2014/main" id="{39A1DA58-F165-42A0-A801-43773CFB12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22147" y="2577546"/>
            <a:ext cx="2657059" cy="315421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87311695-EFA4-4AD1-A56E-0BB68645D6F6}"/>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11200"/>
                    </a14:imgEffect>
                    <a14:imgEffect>
                      <a14:saturation sat="400000"/>
                    </a14:imgEffect>
                  </a14:imgLayer>
                </a14:imgProps>
              </a:ext>
            </a:extLst>
          </a:blip>
          <a:srcRect l="-2769" r="-1460" b="15290"/>
          <a:stretch/>
        </p:blipFill>
        <p:spPr>
          <a:xfrm>
            <a:off x="8675301" y="2292345"/>
            <a:ext cx="3309175" cy="3439419"/>
          </a:xfrm>
          <a:prstGeom prst="rect">
            <a:avLst/>
          </a:prstGeom>
        </p:spPr>
      </p:pic>
    </p:spTree>
    <p:extLst>
      <p:ext uri="{BB962C8B-B14F-4D97-AF65-F5344CB8AC3E}">
        <p14:creationId xmlns:p14="http://schemas.microsoft.com/office/powerpoint/2010/main" val="62004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4" descr="preencoded.png">
            <a:extLst>
              <a:ext uri="{FF2B5EF4-FFF2-40B4-BE49-F238E27FC236}">
                <a16:creationId xmlns:a16="http://schemas.microsoft.com/office/drawing/2014/main" id="{9B04986C-AE12-4156-8B4A-97CBC91CDA0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78521" y="292772"/>
            <a:ext cx="8034958" cy="1876496"/>
          </a:xfrm>
          <a:prstGeom prst="rect">
            <a:avLst/>
          </a:prstGeom>
        </p:spPr>
      </p:pic>
      <p:sp>
        <p:nvSpPr>
          <p:cNvPr id="3" name="Rectangle 2">
            <a:extLst>
              <a:ext uri="{FF2B5EF4-FFF2-40B4-BE49-F238E27FC236}">
                <a16:creationId xmlns:a16="http://schemas.microsoft.com/office/drawing/2014/main" id="{FCE96926-CAD1-4C96-B2F4-151529A47D2A}"/>
              </a:ext>
            </a:extLst>
          </p:cNvPr>
          <p:cNvSpPr/>
          <p:nvPr/>
        </p:nvSpPr>
        <p:spPr>
          <a:xfrm>
            <a:off x="2414293" y="555910"/>
            <a:ext cx="3175869" cy="400110"/>
          </a:xfrm>
          <a:prstGeom prst="rect">
            <a:avLst/>
          </a:prstGeom>
        </p:spPr>
        <p:txBody>
          <a:bodyPr wrap="none">
            <a:spAutoFit/>
          </a:bodyPr>
          <a:lstStyle/>
          <a:p>
            <a:r>
              <a:rPr lang="en-DE" sz="2000" b="1" dirty="0">
                <a:solidFill>
                  <a:schemeClr val="bg1"/>
                </a:solidFill>
                <a:latin typeface="Inter Bold" panose="020B0604020202020204" charset="0"/>
                <a:ea typeface="Inter Bold" panose="020B0604020202020204" charset="0"/>
              </a:rPr>
              <a:t>H</a:t>
            </a:r>
            <a:r>
              <a:rPr lang="en-GB" sz="2000" b="1" dirty="0">
                <a:solidFill>
                  <a:schemeClr val="bg1"/>
                </a:solidFill>
                <a:latin typeface="Inter Bold" panose="020B0604020202020204" charset="0"/>
                <a:ea typeface="Inter Bold" panose="020B0604020202020204" charset="0"/>
              </a:rPr>
              <a:t>a</a:t>
            </a:r>
            <a:r>
              <a:rPr lang="en-DE" sz="2000" b="1" dirty="0" err="1">
                <a:solidFill>
                  <a:schemeClr val="bg1"/>
                </a:solidFill>
                <a:latin typeface="Inter Bold" panose="020B0604020202020204" charset="0"/>
                <a:ea typeface="Inter Bold" panose="020B0604020202020204" charset="0"/>
              </a:rPr>
              <a:t>i</a:t>
            </a:r>
            <a:r>
              <a:rPr lang="en-GB" sz="2000" b="1" dirty="0">
                <a:solidFill>
                  <a:schemeClr val="bg1"/>
                </a:solidFill>
                <a:latin typeface="Inter Bold" panose="020B0604020202020204" charset="0"/>
                <a:ea typeface="Inter Bold" panose="020B0604020202020204" charset="0"/>
              </a:rPr>
              <a:t>r</a:t>
            </a:r>
            <a:r>
              <a:rPr lang="en-DE" sz="2000" b="1" dirty="0">
                <a:solidFill>
                  <a:schemeClr val="bg1"/>
                </a:solidFill>
                <a:latin typeface="Inter Bold" panose="020B0604020202020204" charset="0"/>
                <a:ea typeface="Inter Bold" panose="020B0604020202020204" charset="0"/>
              </a:rPr>
              <a:t> </a:t>
            </a:r>
            <a:r>
              <a:rPr lang="en-GB" sz="2000" b="1" dirty="0">
                <a:solidFill>
                  <a:schemeClr val="bg1"/>
                </a:solidFill>
                <a:latin typeface="Inter Bold" panose="020B0604020202020204" charset="0"/>
                <a:ea typeface="Inter Bold" panose="020B0604020202020204" charset="0"/>
              </a:rPr>
              <a:t>a</a:t>
            </a:r>
            <a:r>
              <a:rPr lang="en-DE" sz="2000" b="1" dirty="0">
                <a:solidFill>
                  <a:schemeClr val="bg1"/>
                </a:solidFill>
                <a:latin typeface="Inter Bold" panose="020B0604020202020204" charset="0"/>
                <a:ea typeface="Inter Bold" panose="020B0604020202020204" charset="0"/>
              </a:rPr>
              <a:t>n</a:t>
            </a:r>
            <a:r>
              <a:rPr lang="en-GB" sz="2000" b="1" dirty="0">
                <a:solidFill>
                  <a:schemeClr val="bg1"/>
                </a:solidFill>
                <a:latin typeface="Inter Bold" panose="020B0604020202020204" charset="0"/>
                <a:ea typeface="Inter Bold" panose="020B0604020202020204" charset="0"/>
              </a:rPr>
              <a:t>d</a:t>
            </a:r>
            <a:r>
              <a:rPr lang="en-DE" sz="2000" b="1" dirty="0">
                <a:solidFill>
                  <a:schemeClr val="bg1"/>
                </a:solidFill>
                <a:latin typeface="Inter Bold" panose="020B0604020202020204" charset="0"/>
                <a:ea typeface="Inter Bold" panose="020B0604020202020204" charset="0"/>
              </a:rPr>
              <a:t> </a:t>
            </a:r>
            <a:r>
              <a:rPr lang="en-GB" sz="2000" b="1" dirty="0">
                <a:solidFill>
                  <a:schemeClr val="bg1"/>
                </a:solidFill>
                <a:latin typeface="Inter Bold" panose="020B0604020202020204" charset="0"/>
                <a:ea typeface="Inter Bold" panose="020B0604020202020204" charset="0"/>
              </a:rPr>
              <a:t>H</a:t>
            </a:r>
            <a:r>
              <a:rPr lang="en-DE" sz="2000" b="1" dirty="0">
                <a:solidFill>
                  <a:schemeClr val="bg1"/>
                </a:solidFill>
                <a:latin typeface="Inter Bold" panose="020B0604020202020204" charset="0"/>
                <a:ea typeface="Inter Bold" panose="020B0604020202020204" charset="0"/>
              </a:rPr>
              <a:t>a</a:t>
            </a:r>
            <a:r>
              <a:rPr lang="en-GB" sz="2000" b="1" dirty="0" err="1">
                <a:solidFill>
                  <a:schemeClr val="bg1"/>
                </a:solidFill>
                <a:latin typeface="Inter Bold" panose="020B0604020202020204" charset="0"/>
                <a:ea typeface="Inter Bold" panose="020B0604020202020204" charset="0"/>
              </a:rPr>
              <a:t>i</a:t>
            </a:r>
            <a:r>
              <a:rPr lang="en-DE" sz="2000" b="1" dirty="0">
                <a:solidFill>
                  <a:schemeClr val="bg1"/>
                </a:solidFill>
                <a:latin typeface="Inter Bold" panose="020B0604020202020204" charset="0"/>
                <a:ea typeface="Inter Bold" panose="020B0604020202020204" charset="0"/>
              </a:rPr>
              <a:t>r</a:t>
            </a:r>
            <a:r>
              <a:rPr lang="en-GB" sz="2000" b="1" dirty="0">
                <a:solidFill>
                  <a:schemeClr val="bg1"/>
                </a:solidFill>
                <a:latin typeface="Inter Bold" panose="020B0604020202020204" charset="0"/>
                <a:ea typeface="Inter Bold" panose="020B0604020202020204" charset="0"/>
              </a:rPr>
              <a:t>s</a:t>
            </a:r>
            <a:r>
              <a:rPr lang="en-DE" sz="2000" b="1" dirty="0">
                <a:solidFill>
                  <a:schemeClr val="bg1"/>
                </a:solidFill>
                <a:latin typeface="Inter Bold" panose="020B0604020202020204" charset="0"/>
                <a:ea typeface="Inter Bold" panose="020B0604020202020204" charset="0"/>
              </a:rPr>
              <a:t>t</a:t>
            </a:r>
            <a:r>
              <a:rPr lang="en-GB" sz="2000" b="1" dirty="0">
                <a:solidFill>
                  <a:schemeClr val="bg1"/>
                </a:solidFill>
                <a:latin typeface="Inter Bold" panose="020B0604020202020204" charset="0"/>
                <a:ea typeface="Inter Bold" panose="020B0604020202020204" charset="0"/>
              </a:rPr>
              <a:t>y</a:t>
            </a:r>
            <a:r>
              <a:rPr lang="en-DE" sz="2000" b="1" dirty="0">
                <a:solidFill>
                  <a:schemeClr val="bg1"/>
                </a:solidFill>
                <a:latin typeface="Inter Bold" panose="020B0604020202020204" charset="0"/>
                <a:ea typeface="Inter Bold" panose="020B0604020202020204" charset="0"/>
              </a:rPr>
              <a:t>l</a:t>
            </a:r>
            <a:r>
              <a:rPr lang="en-GB" sz="2000" b="1" dirty="0">
                <a:solidFill>
                  <a:schemeClr val="bg1"/>
                </a:solidFill>
                <a:latin typeface="Inter Bold" panose="020B0604020202020204" charset="0"/>
                <a:ea typeface="Inter Bold" panose="020B0604020202020204" charset="0"/>
              </a:rPr>
              <a:t>e</a:t>
            </a:r>
            <a:r>
              <a:rPr lang="en-DE" sz="2000" b="1" dirty="0">
                <a:solidFill>
                  <a:schemeClr val="bg1"/>
                </a:solidFill>
                <a:latin typeface="Inter Bold" panose="020B0604020202020204" charset="0"/>
                <a:ea typeface="Inter Bold" panose="020B0604020202020204" charset="0"/>
              </a:rPr>
              <a:t> Ru</a:t>
            </a:r>
            <a:r>
              <a:rPr lang="en-GB" sz="2000" b="1" dirty="0">
                <a:solidFill>
                  <a:schemeClr val="bg1"/>
                </a:solidFill>
                <a:latin typeface="Inter Bold" panose="020B0604020202020204" charset="0"/>
                <a:ea typeface="Inter Bold" panose="020B0604020202020204" charset="0"/>
              </a:rPr>
              <a:t>l</a:t>
            </a:r>
            <a:r>
              <a:rPr lang="en-DE" sz="2000" b="1" dirty="0">
                <a:solidFill>
                  <a:schemeClr val="bg1"/>
                </a:solidFill>
                <a:latin typeface="Inter Bold" panose="020B0604020202020204" charset="0"/>
                <a:ea typeface="Inter Bold" panose="020B0604020202020204" charset="0"/>
              </a:rPr>
              <a:t>e</a:t>
            </a:r>
            <a:r>
              <a:rPr lang="en-GB" sz="2000" b="1" dirty="0">
                <a:solidFill>
                  <a:schemeClr val="bg1"/>
                </a:solidFill>
                <a:latin typeface="Inter Bold" panose="020B0604020202020204" charset="0"/>
                <a:ea typeface="Inter Bold" panose="020B0604020202020204" charset="0"/>
              </a:rPr>
              <a:t>s</a:t>
            </a:r>
            <a:endParaRPr lang="en-GB" sz="2000" dirty="0">
              <a:solidFill>
                <a:schemeClr val="bg1"/>
              </a:solidFill>
              <a:latin typeface="Inter Bold" panose="020B0604020202020204" charset="0"/>
              <a:ea typeface="Inter Bold" panose="020B0604020202020204" charset="0"/>
            </a:endParaRPr>
          </a:p>
        </p:txBody>
      </p:sp>
      <p:sp>
        <p:nvSpPr>
          <p:cNvPr id="4" name="Rectangle 3">
            <a:extLst>
              <a:ext uri="{FF2B5EF4-FFF2-40B4-BE49-F238E27FC236}">
                <a16:creationId xmlns:a16="http://schemas.microsoft.com/office/drawing/2014/main" id="{F09AE9C1-E50F-4215-9A37-073B8FA8B2A8}"/>
              </a:ext>
            </a:extLst>
          </p:cNvPr>
          <p:cNvSpPr/>
          <p:nvPr/>
        </p:nvSpPr>
        <p:spPr>
          <a:xfrm>
            <a:off x="2323898" y="937916"/>
            <a:ext cx="7544204" cy="962571"/>
          </a:xfrm>
          <a:prstGeom prst="rect">
            <a:avLst/>
          </a:prstGeom>
        </p:spPr>
        <p:txBody>
          <a:bodyPr wrap="square">
            <a:spAutoFit/>
          </a:bodyPr>
          <a:lstStyle/>
          <a:p>
            <a:pPr lvl="0">
              <a:lnSpc>
                <a:spcPct val="107000"/>
              </a:lnSpc>
              <a:spcAft>
                <a:spcPts val="800"/>
              </a:spcAft>
              <a:buSzPts val="1000"/>
              <a:tabLst>
                <a:tab pos="457200" algn="l"/>
              </a:tabLst>
            </a:pPr>
            <a:r>
              <a:rPr lang="en-US" b="1" dirty="0">
                <a:solidFill>
                  <a:schemeClr val="bg1"/>
                </a:solidFill>
                <a:latin typeface="Inter" panose="020B0604020202020204" charset="0"/>
                <a:ea typeface="Inter" panose="020B0604020202020204" charset="0"/>
                <a:cs typeface="Arial" panose="020B0604020202020204" pitchFamily="34" charset="0"/>
              </a:rPr>
              <a:t>For boys: </a:t>
            </a:r>
            <a:r>
              <a:rPr lang="en-US" dirty="0">
                <a:solidFill>
                  <a:schemeClr val="bg1"/>
                </a:solidFill>
                <a:latin typeface="Inter" panose="020B0604020202020204" charset="0"/>
                <a:ea typeface="Inter" panose="020B0604020202020204" charset="0"/>
                <a:cs typeface="Arial" panose="020B0604020202020204" pitchFamily="34" charset="0"/>
              </a:rPr>
              <a:t>Hair should be neatly cut, kept short, and styled away from the face. Shaved patterns, lines, and asymmetrical styles are not allowed.</a:t>
            </a:r>
            <a:endParaRPr lang="en-DE" dirty="0">
              <a:solidFill>
                <a:schemeClr val="bg1"/>
              </a:solidFill>
              <a:latin typeface="Inter" panose="020B0604020202020204" charset="0"/>
              <a:ea typeface="Inter" panose="020B0604020202020204" charset="0"/>
              <a:cs typeface="Arial" panose="020B0604020202020204" pitchFamily="34" charset="0"/>
            </a:endParaRPr>
          </a:p>
        </p:txBody>
      </p:sp>
      <p:pic>
        <p:nvPicPr>
          <p:cNvPr id="5124" name="Picture 4" descr="Fresh and clean boy haircuts. Only at Posh! #cleancut #haircut  #luxuryspainkenya #celebritysaloninkenya #poshpalace #yourthroneawaits">
            <a:extLst>
              <a:ext uri="{FF2B5EF4-FFF2-40B4-BE49-F238E27FC236}">
                <a16:creationId xmlns:a16="http://schemas.microsoft.com/office/drawing/2014/main" id="{5F5812F6-2364-48E6-8EBB-854EA3B28A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152" y="2653593"/>
            <a:ext cx="3566095" cy="402505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6844FF75-4B85-4F28-8481-D9526515901C}"/>
              </a:ext>
            </a:extLst>
          </p:cNvPr>
          <p:cNvPicPr>
            <a:picLocks noChangeAspect="1"/>
          </p:cNvPicPr>
          <p:nvPr/>
        </p:nvPicPr>
        <p:blipFill rotWithShape="1">
          <a:blip r:embed="rId4"/>
          <a:srcRect b="4105"/>
          <a:stretch/>
        </p:blipFill>
        <p:spPr>
          <a:xfrm>
            <a:off x="204282" y="2814411"/>
            <a:ext cx="3741856" cy="3864239"/>
          </a:xfrm>
          <a:prstGeom prst="rect">
            <a:avLst/>
          </a:prstGeom>
        </p:spPr>
      </p:pic>
      <p:pic>
        <p:nvPicPr>
          <p:cNvPr id="13" name="Picture 12">
            <a:extLst>
              <a:ext uri="{FF2B5EF4-FFF2-40B4-BE49-F238E27FC236}">
                <a16:creationId xmlns:a16="http://schemas.microsoft.com/office/drawing/2014/main" id="{068E182B-EE41-48BA-BC72-BFA83EB5029E}"/>
              </a:ext>
            </a:extLst>
          </p:cNvPr>
          <p:cNvPicPr>
            <a:picLocks noChangeAspect="1"/>
          </p:cNvPicPr>
          <p:nvPr/>
        </p:nvPicPr>
        <p:blipFill>
          <a:blip r:embed="rId5"/>
          <a:stretch>
            <a:fillRect/>
          </a:stretch>
        </p:blipFill>
        <p:spPr>
          <a:xfrm>
            <a:off x="4445540" y="2653593"/>
            <a:ext cx="7003915" cy="3971047"/>
          </a:xfrm>
          <a:prstGeom prst="rect">
            <a:avLst/>
          </a:prstGeom>
        </p:spPr>
      </p:pic>
    </p:spTree>
    <p:extLst>
      <p:ext uri="{BB962C8B-B14F-4D97-AF65-F5344CB8AC3E}">
        <p14:creationId xmlns:p14="http://schemas.microsoft.com/office/powerpoint/2010/main" val="2312615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4" descr="preencoded.png">
            <a:extLst>
              <a:ext uri="{FF2B5EF4-FFF2-40B4-BE49-F238E27FC236}">
                <a16:creationId xmlns:a16="http://schemas.microsoft.com/office/drawing/2014/main" id="{9B04986C-AE12-4156-8B4A-97CBC91CDA0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78521" y="292771"/>
            <a:ext cx="8034958" cy="2244809"/>
          </a:xfrm>
          <a:prstGeom prst="rect">
            <a:avLst/>
          </a:prstGeom>
        </p:spPr>
      </p:pic>
      <p:sp>
        <p:nvSpPr>
          <p:cNvPr id="3" name="Rectangle 2">
            <a:extLst>
              <a:ext uri="{FF2B5EF4-FFF2-40B4-BE49-F238E27FC236}">
                <a16:creationId xmlns:a16="http://schemas.microsoft.com/office/drawing/2014/main" id="{FCE96926-CAD1-4C96-B2F4-151529A47D2A}"/>
              </a:ext>
            </a:extLst>
          </p:cNvPr>
          <p:cNvSpPr/>
          <p:nvPr/>
        </p:nvSpPr>
        <p:spPr>
          <a:xfrm>
            <a:off x="2323898" y="539239"/>
            <a:ext cx="3175869" cy="400110"/>
          </a:xfrm>
          <a:prstGeom prst="rect">
            <a:avLst/>
          </a:prstGeom>
        </p:spPr>
        <p:txBody>
          <a:bodyPr wrap="none">
            <a:spAutoFit/>
          </a:bodyPr>
          <a:lstStyle/>
          <a:p>
            <a:r>
              <a:rPr lang="en-DE" sz="2000" b="1" dirty="0">
                <a:solidFill>
                  <a:schemeClr val="bg1"/>
                </a:solidFill>
                <a:latin typeface="Inter Bold" panose="020B0604020202020204" charset="0"/>
                <a:ea typeface="Inter Bold" panose="020B0604020202020204" charset="0"/>
              </a:rPr>
              <a:t>H</a:t>
            </a:r>
            <a:r>
              <a:rPr lang="en-GB" sz="2000" b="1" dirty="0">
                <a:solidFill>
                  <a:schemeClr val="bg1"/>
                </a:solidFill>
                <a:latin typeface="Inter Bold" panose="020B0604020202020204" charset="0"/>
                <a:ea typeface="Inter Bold" panose="020B0604020202020204" charset="0"/>
              </a:rPr>
              <a:t>a</a:t>
            </a:r>
            <a:r>
              <a:rPr lang="en-DE" sz="2000" b="1" dirty="0" err="1">
                <a:solidFill>
                  <a:schemeClr val="bg1"/>
                </a:solidFill>
                <a:latin typeface="Inter Bold" panose="020B0604020202020204" charset="0"/>
                <a:ea typeface="Inter Bold" panose="020B0604020202020204" charset="0"/>
              </a:rPr>
              <a:t>i</a:t>
            </a:r>
            <a:r>
              <a:rPr lang="en-GB" sz="2000" b="1" dirty="0">
                <a:solidFill>
                  <a:schemeClr val="bg1"/>
                </a:solidFill>
                <a:latin typeface="Inter Bold" panose="020B0604020202020204" charset="0"/>
                <a:ea typeface="Inter Bold" panose="020B0604020202020204" charset="0"/>
              </a:rPr>
              <a:t>r</a:t>
            </a:r>
            <a:r>
              <a:rPr lang="en-DE" sz="2000" b="1" dirty="0">
                <a:solidFill>
                  <a:schemeClr val="bg1"/>
                </a:solidFill>
                <a:latin typeface="Inter Bold" panose="020B0604020202020204" charset="0"/>
                <a:ea typeface="Inter Bold" panose="020B0604020202020204" charset="0"/>
              </a:rPr>
              <a:t> </a:t>
            </a:r>
            <a:r>
              <a:rPr lang="en-GB" sz="2000" b="1" dirty="0">
                <a:solidFill>
                  <a:schemeClr val="bg1"/>
                </a:solidFill>
                <a:latin typeface="Inter Bold" panose="020B0604020202020204" charset="0"/>
                <a:ea typeface="Inter Bold" panose="020B0604020202020204" charset="0"/>
              </a:rPr>
              <a:t>a</a:t>
            </a:r>
            <a:r>
              <a:rPr lang="en-DE" sz="2000" b="1" dirty="0">
                <a:solidFill>
                  <a:schemeClr val="bg1"/>
                </a:solidFill>
                <a:latin typeface="Inter Bold" panose="020B0604020202020204" charset="0"/>
                <a:ea typeface="Inter Bold" panose="020B0604020202020204" charset="0"/>
              </a:rPr>
              <a:t>n</a:t>
            </a:r>
            <a:r>
              <a:rPr lang="en-GB" sz="2000" b="1" dirty="0">
                <a:solidFill>
                  <a:schemeClr val="bg1"/>
                </a:solidFill>
                <a:latin typeface="Inter Bold" panose="020B0604020202020204" charset="0"/>
                <a:ea typeface="Inter Bold" panose="020B0604020202020204" charset="0"/>
              </a:rPr>
              <a:t>d</a:t>
            </a:r>
            <a:r>
              <a:rPr lang="en-DE" sz="2000" b="1" dirty="0">
                <a:solidFill>
                  <a:schemeClr val="bg1"/>
                </a:solidFill>
                <a:latin typeface="Inter Bold" panose="020B0604020202020204" charset="0"/>
                <a:ea typeface="Inter Bold" panose="020B0604020202020204" charset="0"/>
              </a:rPr>
              <a:t> </a:t>
            </a:r>
            <a:r>
              <a:rPr lang="en-GB" sz="2000" b="1" dirty="0">
                <a:solidFill>
                  <a:schemeClr val="bg1"/>
                </a:solidFill>
                <a:latin typeface="Inter Bold" panose="020B0604020202020204" charset="0"/>
                <a:ea typeface="Inter Bold" panose="020B0604020202020204" charset="0"/>
              </a:rPr>
              <a:t>H</a:t>
            </a:r>
            <a:r>
              <a:rPr lang="en-DE" sz="2000" b="1" dirty="0">
                <a:solidFill>
                  <a:schemeClr val="bg1"/>
                </a:solidFill>
                <a:latin typeface="Inter Bold" panose="020B0604020202020204" charset="0"/>
                <a:ea typeface="Inter Bold" panose="020B0604020202020204" charset="0"/>
              </a:rPr>
              <a:t>a</a:t>
            </a:r>
            <a:r>
              <a:rPr lang="en-GB" sz="2000" b="1" dirty="0" err="1">
                <a:solidFill>
                  <a:schemeClr val="bg1"/>
                </a:solidFill>
                <a:latin typeface="Inter Bold" panose="020B0604020202020204" charset="0"/>
                <a:ea typeface="Inter Bold" panose="020B0604020202020204" charset="0"/>
              </a:rPr>
              <a:t>i</a:t>
            </a:r>
            <a:r>
              <a:rPr lang="en-DE" sz="2000" b="1" dirty="0">
                <a:solidFill>
                  <a:schemeClr val="bg1"/>
                </a:solidFill>
                <a:latin typeface="Inter Bold" panose="020B0604020202020204" charset="0"/>
                <a:ea typeface="Inter Bold" panose="020B0604020202020204" charset="0"/>
              </a:rPr>
              <a:t>r</a:t>
            </a:r>
            <a:r>
              <a:rPr lang="en-GB" sz="2000" b="1" dirty="0">
                <a:solidFill>
                  <a:schemeClr val="bg1"/>
                </a:solidFill>
                <a:latin typeface="Inter Bold" panose="020B0604020202020204" charset="0"/>
                <a:ea typeface="Inter Bold" panose="020B0604020202020204" charset="0"/>
              </a:rPr>
              <a:t>s</a:t>
            </a:r>
            <a:r>
              <a:rPr lang="en-DE" sz="2000" b="1" dirty="0">
                <a:solidFill>
                  <a:schemeClr val="bg1"/>
                </a:solidFill>
                <a:latin typeface="Inter Bold" panose="020B0604020202020204" charset="0"/>
                <a:ea typeface="Inter Bold" panose="020B0604020202020204" charset="0"/>
              </a:rPr>
              <a:t>t</a:t>
            </a:r>
            <a:r>
              <a:rPr lang="en-GB" sz="2000" b="1" dirty="0">
                <a:solidFill>
                  <a:schemeClr val="bg1"/>
                </a:solidFill>
                <a:latin typeface="Inter Bold" panose="020B0604020202020204" charset="0"/>
                <a:ea typeface="Inter Bold" panose="020B0604020202020204" charset="0"/>
              </a:rPr>
              <a:t>y</a:t>
            </a:r>
            <a:r>
              <a:rPr lang="en-DE" sz="2000" b="1" dirty="0">
                <a:solidFill>
                  <a:schemeClr val="bg1"/>
                </a:solidFill>
                <a:latin typeface="Inter Bold" panose="020B0604020202020204" charset="0"/>
                <a:ea typeface="Inter Bold" panose="020B0604020202020204" charset="0"/>
              </a:rPr>
              <a:t>l</a:t>
            </a:r>
            <a:r>
              <a:rPr lang="en-GB" sz="2000" b="1" dirty="0">
                <a:solidFill>
                  <a:schemeClr val="bg1"/>
                </a:solidFill>
                <a:latin typeface="Inter Bold" panose="020B0604020202020204" charset="0"/>
                <a:ea typeface="Inter Bold" panose="020B0604020202020204" charset="0"/>
              </a:rPr>
              <a:t>e</a:t>
            </a:r>
            <a:r>
              <a:rPr lang="en-DE" sz="2000" b="1" dirty="0">
                <a:solidFill>
                  <a:schemeClr val="bg1"/>
                </a:solidFill>
                <a:latin typeface="Inter Bold" panose="020B0604020202020204" charset="0"/>
                <a:ea typeface="Inter Bold" panose="020B0604020202020204" charset="0"/>
              </a:rPr>
              <a:t> Ru</a:t>
            </a:r>
            <a:r>
              <a:rPr lang="en-GB" sz="2000" b="1" dirty="0">
                <a:solidFill>
                  <a:schemeClr val="bg1"/>
                </a:solidFill>
                <a:latin typeface="Inter Bold" panose="020B0604020202020204" charset="0"/>
                <a:ea typeface="Inter Bold" panose="020B0604020202020204" charset="0"/>
              </a:rPr>
              <a:t>l</a:t>
            </a:r>
            <a:r>
              <a:rPr lang="en-DE" sz="2000" b="1" dirty="0">
                <a:solidFill>
                  <a:schemeClr val="bg1"/>
                </a:solidFill>
                <a:latin typeface="Inter Bold" panose="020B0604020202020204" charset="0"/>
                <a:ea typeface="Inter Bold" panose="020B0604020202020204" charset="0"/>
              </a:rPr>
              <a:t>e</a:t>
            </a:r>
            <a:r>
              <a:rPr lang="en-GB" sz="2000" b="1" dirty="0">
                <a:solidFill>
                  <a:schemeClr val="bg1"/>
                </a:solidFill>
                <a:latin typeface="Inter Bold" panose="020B0604020202020204" charset="0"/>
                <a:ea typeface="Inter Bold" panose="020B0604020202020204" charset="0"/>
              </a:rPr>
              <a:t>s</a:t>
            </a:r>
            <a:endParaRPr lang="en-GB" sz="2000" dirty="0">
              <a:solidFill>
                <a:schemeClr val="bg1"/>
              </a:solidFill>
              <a:latin typeface="Inter Bold" panose="020B0604020202020204" charset="0"/>
              <a:ea typeface="Inter Bold" panose="020B0604020202020204" charset="0"/>
            </a:endParaRPr>
          </a:p>
        </p:txBody>
      </p:sp>
      <p:sp>
        <p:nvSpPr>
          <p:cNvPr id="4" name="Rectangle 3">
            <a:extLst>
              <a:ext uri="{FF2B5EF4-FFF2-40B4-BE49-F238E27FC236}">
                <a16:creationId xmlns:a16="http://schemas.microsoft.com/office/drawing/2014/main" id="{F09AE9C1-E50F-4215-9A37-073B8FA8B2A8}"/>
              </a:ext>
            </a:extLst>
          </p:cNvPr>
          <p:cNvSpPr/>
          <p:nvPr/>
        </p:nvSpPr>
        <p:spPr>
          <a:xfrm>
            <a:off x="2323898" y="937916"/>
            <a:ext cx="7544204" cy="1760482"/>
          </a:xfrm>
          <a:prstGeom prst="rect">
            <a:avLst/>
          </a:prstGeom>
        </p:spPr>
        <p:txBody>
          <a:bodyPr wrap="square">
            <a:spAutoFit/>
          </a:bodyPr>
          <a:lstStyle/>
          <a:p>
            <a:pPr lvl="0">
              <a:lnSpc>
                <a:spcPct val="107000"/>
              </a:lnSpc>
              <a:spcAft>
                <a:spcPts val="800"/>
              </a:spcAft>
              <a:buSzPts val="1000"/>
              <a:tabLst>
                <a:tab pos="457200" algn="l"/>
              </a:tabLst>
            </a:pPr>
            <a:r>
              <a:rPr lang="en-US" b="1" dirty="0">
                <a:solidFill>
                  <a:schemeClr val="bg1"/>
                </a:solidFill>
                <a:latin typeface="Inter" panose="020B0604020202020204" charset="0"/>
                <a:ea typeface="Inter" panose="020B0604020202020204" charset="0"/>
                <a:cs typeface="Arial" panose="020B0604020202020204" pitchFamily="34" charset="0"/>
              </a:rPr>
              <a:t>For </a:t>
            </a:r>
            <a:r>
              <a:rPr lang="en-DE" b="1" dirty="0">
                <a:solidFill>
                  <a:schemeClr val="bg1"/>
                </a:solidFill>
                <a:latin typeface="Inter" panose="020B0604020202020204" charset="0"/>
                <a:ea typeface="Inter" panose="020B0604020202020204" charset="0"/>
                <a:cs typeface="Arial" panose="020B0604020202020204" pitchFamily="34" charset="0"/>
              </a:rPr>
              <a:t>g</a:t>
            </a:r>
            <a:r>
              <a:rPr lang="en-GB" b="1" dirty="0" err="1">
                <a:solidFill>
                  <a:schemeClr val="bg1"/>
                </a:solidFill>
                <a:latin typeface="Inter" panose="020B0604020202020204" charset="0"/>
                <a:ea typeface="Inter" panose="020B0604020202020204" charset="0"/>
                <a:cs typeface="Arial" panose="020B0604020202020204" pitchFamily="34" charset="0"/>
              </a:rPr>
              <a:t>i</a:t>
            </a:r>
            <a:r>
              <a:rPr lang="en-DE" b="1" dirty="0">
                <a:solidFill>
                  <a:schemeClr val="bg1"/>
                </a:solidFill>
                <a:latin typeface="Inter" panose="020B0604020202020204" charset="0"/>
                <a:ea typeface="Inter" panose="020B0604020202020204" charset="0"/>
                <a:cs typeface="Arial" panose="020B0604020202020204" pitchFamily="34" charset="0"/>
              </a:rPr>
              <a:t>r</a:t>
            </a:r>
            <a:r>
              <a:rPr lang="en-GB" b="1" dirty="0">
                <a:solidFill>
                  <a:schemeClr val="bg1"/>
                </a:solidFill>
                <a:latin typeface="Inter" panose="020B0604020202020204" charset="0"/>
                <a:ea typeface="Inter" panose="020B0604020202020204" charset="0"/>
                <a:cs typeface="Arial" panose="020B0604020202020204" pitchFamily="34" charset="0"/>
              </a:rPr>
              <a:t>l</a:t>
            </a:r>
            <a:r>
              <a:rPr lang="en-DE" b="1" dirty="0">
                <a:solidFill>
                  <a:schemeClr val="bg1"/>
                </a:solidFill>
                <a:latin typeface="Inter" panose="020B0604020202020204" charset="0"/>
                <a:ea typeface="Inter" panose="020B0604020202020204" charset="0"/>
                <a:cs typeface="Arial" panose="020B0604020202020204" pitchFamily="34" charset="0"/>
              </a:rPr>
              <a:t>s</a:t>
            </a:r>
            <a:r>
              <a:rPr lang="en-US" b="1" dirty="0">
                <a:solidFill>
                  <a:schemeClr val="bg1"/>
                </a:solidFill>
                <a:latin typeface="Inter" panose="020B0604020202020204" charset="0"/>
                <a:ea typeface="Inter" panose="020B0604020202020204" charset="0"/>
                <a:cs typeface="Arial" panose="020B0604020202020204" pitchFamily="34" charset="0"/>
              </a:rPr>
              <a:t>: </a:t>
            </a:r>
            <a:r>
              <a:rPr lang="en-US" dirty="0">
                <a:solidFill>
                  <a:schemeClr val="bg1"/>
                </a:solidFill>
                <a:latin typeface="Inter" panose="020B0604020202020204" charset="0"/>
                <a:ea typeface="Inter" panose="020B0604020202020204" charset="0"/>
                <a:cs typeface="Arial" panose="020B0604020202020204" pitchFamily="34" charset="0"/>
              </a:rPr>
              <a:t>Long hair must be neatly tied back or braided using plain black</a:t>
            </a:r>
            <a:r>
              <a:rPr lang="en-DE" dirty="0">
                <a:solidFill>
                  <a:schemeClr val="bg1"/>
                </a:solidFill>
                <a:latin typeface="Inter" panose="020B0604020202020204" charset="0"/>
                <a:ea typeface="Inter" panose="020B0604020202020204" charset="0"/>
                <a:cs typeface="Arial" panose="020B0604020202020204" pitchFamily="34" charset="0"/>
              </a:rPr>
              <a:t> </a:t>
            </a:r>
            <a:r>
              <a:rPr lang="en-US" dirty="0">
                <a:solidFill>
                  <a:schemeClr val="bg1"/>
                </a:solidFill>
                <a:latin typeface="Inter" panose="020B0604020202020204" charset="0"/>
                <a:ea typeface="Inter" panose="020B0604020202020204" charset="0"/>
                <a:cs typeface="Arial" panose="020B0604020202020204" pitchFamily="34" charset="0"/>
              </a:rPr>
              <a:t>or white hairbands.</a:t>
            </a:r>
          </a:p>
          <a:p>
            <a:pPr lvl="0">
              <a:lnSpc>
                <a:spcPct val="107000"/>
              </a:lnSpc>
              <a:spcAft>
                <a:spcPts val="800"/>
              </a:spcAft>
              <a:buSzPts val="1000"/>
              <a:tabLst>
                <a:tab pos="457200" algn="l"/>
              </a:tabLst>
            </a:pPr>
            <a:r>
              <a:rPr lang="en-US" dirty="0">
                <a:solidFill>
                  <a:schemeClr val="bg1"/>
                </a:solidFill>
                <a:latin typeface="Inter" panose="020B0604020202020204" charset="0"/>
                <a:ea typeface="Inter" panose="020B0604020202020204" charset="0"/>
                <a:cs typeface="Arial" panose="020B0604020202020204" pitchFamily="34" charset="0"/>
              </a:rPr>
              <a:t>Hair should remain its natural </a:t>
            </a:r>
            <a:r>
              <a:rPr lang="en-US" dirty="0" err="1">
                <a:solidFill>
                  <a:schemeClr val="bg1"/>
                </a:solidFill>
                <a:latin typeface="Inter" panose="020B0604020202020204" charset="0"/>
                <a:ea typeface="Inter" panose="020B0604020202020204" charset="0"/>
                <a:cs typeface="Arial" panose="020B0604020202020204" pitchFamily="34" charset="0"/>
              </a:rPr>
              <a:t>colour</a:t>
            </a:r>
            <a:r>
              <a:rPr lang="en-US" dirty="0">
                <a:solidFill>
                  <a:schemeClr val="bg1"/>
                </a:solidFill>
                <a:latin typeface="Inter" panose="020B0604020202020204" charset="0"/>
                <a:ea typeface="Inter" panose="020B0604020202020204" charset="0"/>
                <a:cs typeface="Arial" panose="020B0604020202020204" pitchFamily="34" charset="0"/>
              </a:rPr>
              <a:t>. Artificial dyes and prominent henna designs are not allowed.</a:t>
            </a:r>
          </a:p>
          <a:p>
            <a:pPr lvl="0">
              <a:lnSpc>
                <a:spcPct val="107000"/>
              </a:lnSpc>
              <a:spcAft>
                <a:spcPts val="800"/>
              </a:spcAft>
              <a:buSzPts val="1000"/>
              <a:tabLst>
                <a:tab pos="457200" algn="l"/>
              </a:tabLst>
            </a:pPr>
            <a:endParaRPr lang="en-DE" dirty="0">
              <a:solidFill>
                <a:schemeClr val="bg1"/>
              </a:solidFill>
              <a:latin typeface="Inter" panose="020B0604020202020204" charset="0"/>
              <a:ea typeface="Inter" panose="020B0604020202020204" charset="0"/>
              <a:cs typeface="Arial" panose="020B0604020202020204" pitchFamily="34" charset="0"/>
            </a:endParaRPr>
          </a:p>
        </p:txBody>
      </p:sp>
      <p:pic>
        <p:nvPicPr>
          <p:cNvPr id="6" name="Picture 5">
            <a:extLst>
              <a:ext uri="{FF2B5EF4-FFF2-40B4-BE49-F238E27FC236}">
                <a16:creationId xmlns:a16="http://schemas.microsoft.com/office/drawing/2014/main" id="{FDED0DEF-D5A5-408C-86FD-673701F909F3}"/>
              </a:ext>
            </a:extLst>
          </p:cNvPr>
          <p:cNvPicPr>
            <a:picLocks noChangeAspect="1"/>
          </p:cNvPicPr>
          <p:nvPr/>
        </p:nvPicPr>
        <p:blipFill>
          <a:blip r:embed="rId3"/>
          <a:stretch>
            <a:fillRect/>
          </a:stretch>
        </p:blipFill>
        <p:spPr>
          <a:xfrm>
            <a:off x="4396903" y="2653592"/>
            <a:ext cx="7256834" cy="4025057"/>
          </a:xfrm>
          <a:prstGeom prst="rect">
            <a:avLst/>
          </a:prstGeom>
        </p:spPr>
      </p:pic>
      <p:pic>
        <p:nvPicPr>
          <p:cNvPr id="6146" name="Picture 2" descr="Kids Braids White Girl">
            <a:extLst>
              <a:ext uri="{FF2B5EF4-FFF2-40B4-BE49-F238E27FC236}">
                <a16:creationId xmlns:a16="http://schemas.microsoft.com/office/drawing/2014/main" id="{32D2BDD8-A566-421E-8EDC-E87A1957E0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921" y="2653592"/>
            <a:ext cx="3601513" cy="394587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F920AC9-AB27-4CDA-9E26-93B21A3A9D9D}"/>
              </a:ext>
            </a:extLst>
          </p:cNvPr>
          <p:cNvPicPr>
            <a:picLocks noChangeAspect="1"/>
          </p:cNvPicPr>
          <p:nvPr/>
        </p:nvPicPr>
        <p:blipFill rotWithShape="1">
          <a:blip r:embed="rId5"/>
          <a:srcRect l="4173" t="5173" r="4696" b="10664"/>
          <a:stretch/>
        </p:blipFill>
        <p:spPr>
          <a:xfrm>
            <a:off x="350878" y="2936257"/>
            <a:ext cx="3809598" cy="3628971"/>
          </a:xfrm>
          <a:prstGeom prst="rect">
            <a:avLst/>
          </a:prstGeom>
        </p:spPr>
      </p:pic>
    </p:spTree>
    <p:extLst>
      <p:ext uri="{BB962C8B-B14F-4D97-AF65-F5344CB8AC3E}">
        <p14:creationId xmlns:p14="http://schemas.microsoft.com/office/powerpoint/2010/main" val="3324068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561777"/>
            <a:ext cx="10868745" cy="544513"/>
          </a:xfrm>
          <a:prstGeom prst="rect">
            <a:avLst/>
          </a:prstGeom>
          <a:noFill/>
          <a:ln/>
        </p:spPr>
        <p:txBody>
          <a:bodyPr wrap="none" lIns="0" tIns="0" rIns="0" bIns="0" rtlCol="0" anchor="t"/>
          <a:lstStyle/>
          <a:p>
            <a:pPr marL="0" indent="0" algn="l">
              <a:lnSpc>
                <a:spcPct val="104000"/>
              </a:lnSpc>
              <a:buNone/>
            </a:pPr>
            <a:r>
              <a:rPr lang="en-US" sz="3400" b="1" kern="0" spc="-103" dirty="0">
                <a:solidFill>
                  <a:srgbClr val="000000"/>
                </a:solidFill>
                <a:latin typeface="Inter Bold" pitchFamily="34" charset="0"/>
                <a:ea typeface="Inter Bold" pitchFamily="34" charset="-122"/>
                <a:cs typeface="Inter Bold" pitchFamily="34" charset="-120"/>
              </a:rPr>
              <a:t>Nutrition &amp; </a:t>
            </a:r>
            <a:r>
              <a:rPr lang="en-DE" sz="3400" b="1" kern="0" spc="-103" dirty="0">
                <a:solidFill>
                  <a:srgbClr val="000000"/>
                </a:solidFill>
                <a:latin typeface="Inter Bold" pitchFamily="34" charset="0"/>
                <a:ea typeface="Inter Bold" pitchFamily="34" charset="-122"/>
                <a:cs typeface="Inter Bold" pitchFamily="34" charset="-120"/>
              </a:rPr>
              <a:t>H</a:t>
            </a:r>
            <a:r>
              <a:rPr lang="en-GB" sz="3400" b="1" kern="0" spc="-103" dirty="0">
                <a:solidFill>
                  <a:srgbClr val="000000"/>
                </a:solidFill>
                <a:latin typeface="Inter Bold" pitchFamily="34" charset="0"/>
                <a:ea typeface="Inter Bold" pitchFamily="34" charset="-122"/>
                <a:cs typeface="Inter Bold" pitchFamily="34" charset="-120"/>
              </a:rPr>
              <a:t>e</a:t>
            </a:r>
            <a:r>
              <a:rPr lang="en-DE" sz="3400" b="1" kern="0" spc="-103" dirty="0">
                <a:solidFill>
                  <a:srgbClr val="000000"/>
                </a:solidFill>
                <a:latin typeface="Inter Bold" pitchFamily="34" charset="0"/>
                <a:ea typeface="Inter Bold" pitchFamily="34" charset="-122"/>
                <a:cs typeface="Inter Bold" pitchFamily="34" charset="-120"/>
              </a:rPr>
              <a:t>a</a:t>
            </a:r>
            <a:r>
              <a:rPr lang="en-GB" sz="3400" b="1" kern="0" spc="-103" dirty="0">
                <a:solidFill>
                  <a:srgbClr val="000000"/>
                </a:solidFill>
                <a:latin typeface="Inter Bold" pitchFamily="34" charset="0"/>
                <a:ea typeface="Inter Bold" pitchFamily="34" charset="-122"/>
                <a:cs typeface="Inter Bold" pitchFamily="34" charset="-120"/>
              </a:rPr>
              <a:t>l</a:t>
            </a:r>
            <a:r>
              <a:rPr lang="en-DE" sz="3400" b="1" kern="0" spc="-103" dirty="0">
                <a:solidFill>
                  <a:srgbClr val="000000"/>
                </a:solidFill>
                <a:latin typeface="Inter Bold" pitchFamily="34" charset="0"/>
                <a:ea typeface="Inter Bold" pitchFamily="34" charset="-122"/>
                <a:cs typeface="Inter Bold" pitchFamily="34" charset="-120"/>
              </a:rPr>
              <a:t>t</a:t>
            </a:r>
            <a:r>
              <a:rPr lang="en-GB" sz="3400" b="1" kern="0" spc="-103" dirty="0">
                <a:solidFill>
                  <a:srgbClr val="000000"/>
                </a:solidFill>
                <a:latin typeface="Inter Bold" pitchFamily="34" charset="0"/>
                <a:ea typeface="Inter Bold" pitchFamily="34" charset="-122"/>
                <a:cs typeface="Inter Bold" pitchFamily="34" charset="-120"/>
              </a:rPr>
              <a:t>h</a:t>
            </a:r>
            <a:r>
              <a:rPr lang="en-DE" sz="3400" b="1" kern="0" spc="-103" dirty="0">
                <a:solidFill>
                  <a:srgbClr val="000000"/>
                </a:solidFill>
                <a:latin typeface="Inter Bold" pitchFamily="34" charset="0"/>
                <a:ea typeface="Inter Bold" pitchFamily="34" charset="-122"/>
                <a:cs typeface="Inter Bold" pitchFamily="34" charset="-120"/>
              </a:rPr>
              <a:t>y </a:t>
            </a:r>
            <a:r>
              <a:rPr lang="en-GB" sz="3400" b="1" kern="0" spc="-103" dirty="0">
                <a:solidFill>
                  <a:srgbClr val="000000"/>
                </a:solidFill>
                <a:latin typeface="Inter Bold" pitchFamily="34" charset="0"/>
                <a:ea typeface="Inter Bold" pitchFamily="34" charset="-122"/>
                <a:cs typeface="Inter Bold" pitchFamily="34" charset="-120"/>
              </a:rPr>
              <a:t>H</a:t>
            </a:r>
            <a:r>
              <a:rPr lang="en-DE" sz="3400" b="1" kern="0" spc="-103" dirty="0">
                <a:solidFill>
                  <a:srgbClr val="000000"/>
                </a:solidFill>
                <a:latin typeface="Inter Bold" pitchFamily="34" charset="0"/>
                <a:ea typeface="Inter Bold" pitchFamily="34" charset="-122"/>
                <a:cs typeface="Inter Bold" pitchFamily="34" charset="-120"/>
              </a:rPr>
              <a:t>a</a:t>
            </a:r>
            <a:r>
              <a:rPr lang="en-GB" sz="3400" b="1" kern="0" spc="-103" dirty="0">
                <a:solidFill>
                  <a:srgbClr val="000000"/>
                </a:solidFill>
                <a:latin typeface="Inter Bold" pitchFamily="34" charset="0"/>
                <a:ea typeface="Inter Bold" pitchFamily="34" charset="-122"/>
                <a:cs typeface="Inter Bold" pitchFamily="34" charset="-120"/>
              </a:rPr>
              <a:t>b</a:t>
            </a:r>
            <a:r>
              <a:rPr lang="en-DE" sz="3400" b="1" kern="0" spc="-103" dirty="0" err="1">
                <a:solidFill>
                  <a:srgbClr val="000000"/>
                </a:solidFill>
                <a:latin typeface="Inter Bold" pitchFamily="34" charset="0"/>
                <a:ea typeface="Inter Bold" pitchFamily="34" charset="-122"/>
                <a:cs typeface="Inter Bold" pitchFamily="34" charset="-120"/>
              </a:rPr>
              <a:t>i</a:t>
            </a:r>
            <a:r>
              <a:rPr lang="en-GB" sz="3400" b="1" kern="0" spc="-103" dirty="0">
                <a:solidFill>
                  <a:srgbClr val="000000"/>
                </a:solidFill>
                <a:latin typeface="Inter Bold" pitchFamily="34" charset="0"/>
                <a:ea typeface="Inter Bold" pitchFamily="34" charset="-122"/>
                <a:cs typeface="Inter Bold" pitchFamily="34" charset="-120"/>
              </a:rPr>
              <a:t>t</a:t>
            </a:r>
            <a:r>
              <a:rPr lang="en-DE" sz="3400" b="1" kern="0" spc="-103" dirty="0">
                <a:solidFill>
                  <a:srgbClr val="000000"/>
                </a:solidFill>
                <a:latin typeface="Inter Bold" pitchFamily="34" charset="0"/>
                <a:ea typeface="Inter Bold" pitchFamily="34" charset="-122"/>
                <a:cs typeface="Inter Bold" pitchFamily="34" charset="-120"/>
              </a:rPr>
              <a:t>s</a:t>
            </a:r>
            <a:endParaRPr lang="en-US" sz="3400" dirty="0"/>
          </a:p>
        </p:txBody>
      </p:sp>
      <p:pic>
        <p:nvPicPr>
          <p:cNvPr id="8" name="Image 4" descr="preencoded.png">
            <a:extLst>
              <a:ext uri="{FF2B5EF4-FFF2-40B4-BE49-F238E27FC236}">
                <a16:creationId xmlns:a16="http://schemas.microsoft.com/office/drawing/2014/main" id="{53D60297-97AD-4AC8-9642-137ABC5C116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4819" y="1252075"/>
            <a:ext cx="6870926" cy="1782956"/>
          </a:xfrm>
          <a:prstGeom prst="rect">
            <a:avLst/>
          </a:prstGeom>
        </p:spPr>
      </p:pic>
      <p:sp>
        <p:nvSpPr>
          <p:cNvPr id="4" name="Text 1"/>
          <p:cNvSpPr/>
          <p:nvPr/>
        </p:nvSpPr>
        <p:spPr>
          <a:xfrm>
            <a:off x="661475" y="1439397"/>
            <a:ext cx="3527734" cy="272157"/>
          </a:xfrm>
          <a:prstGeom prst="rect">
            <a:avLst/>
          </a:prstGeom>
          <a:noFill/>
          <a:ln/>
        </p:spPr>
        <p:txBody>
          <a:bodyPr wrap="none" lIns="0" tIns="0" rIns="0" bIns="0" rtlCol="0" anchor="t"/>
          <a:lstStyle/>
          <a:p>
            <a:pPr marL="0" indent="0" algn="l">
              <a:lnSpc>
                <a:spcPct val="104000"/>
              </a:lnSpc>
              <a:buNone/>
            </a:pPr>
            <a:r>
              <a:rPr lang="en-US" sz="2000" b="1" kern="0" spc="-51" dirty="0">
                <a:solidFill>
                  <a:srgbClr val="000000"/>
                </a:solidFill>
                <a:latin typeface="Inter Bold" pitchFamily="34" charset="0"/>
                <a:ea typeface="Inter Bold" pitchFamily="34" charset="-122"/>
                <a:cs typeface="Inter Bold" pitchFamily="34" charset="-120"/>
              </a:rPr>
              <a:t>Healthy Lunchboxes</a:t>
            </a:r>
            <a:endParaRPr lang="en-US" sz="2000" dirty="0"/>
          </a:p>
        </p:txBody>
      </p:sp>
      <p:sp>
        <p:nvSpPr>
          <p:cNvPr id="5" name="Text 2"/>
          <p:cNvSpPr/>
          <p:nvPr/>
        </p:nvSpPr>
        <p:spPr>
          <a:xfrm>
            <a:off x="661475" y="1849377"/>
            <a:ext cx="6556448" cy="1338957"/>
          </a:xfrm>
          <a:prstGeom prst="rect">
            <a:avLst/>
          </a:prstGeom>
          <a:noFill/>
          <a:ln/>
        </p:spPr>
        <p:txBody>
          <a:bodyPr wrap="square" lIns="0" tIns="0" rIns="0" bIns="0" rtlCol="0" anchor="t">
            <a:normAutofit/>
          </a:bodyPr>
          <a:lstStyle/>
          <a:p>
            <a:pPr marL="0" indent="0" algn="l">
              <a:lnSpc>
                <a:spcPct val="128000"/>
              </a:lnSpc>
              <a:buNone/>
            </a:pPr>
            <a:r>
              <a:rPr lang="en-US" kern="0" spc="-27" dirty="0">
                <a:solidFill>
                  <a:srgbClr val="272525"/>
                </a:solidFill>
                <a:latin typeface="Inter" pitchFamily="34" charset="0"/>
                <a:ea typeface="Inter" pitchFamily="34" charset="-122"/>
                <a:cs typeface="Inter" pitchFamily="34" charset="-120"/>
              </a:rPr>
              <a:t>Please provide balanced, nutritious meals. Avoid sweets, soft drinks, energy drinks, and junk food. Students should a</a:t>
            </a:r>
            <a:r>
              <a:rPr lang="en-GB" kern="0" spc="-27" dirty="0">
                <a:solidFill>
                  <a:srgbClr val="272525"/>
                </a:solidFill>
                <a:latin typeface="Inter" pitchFamily="34" charset="0"/>
                <a:ea typeface="Inter" pitchFamily="34" charset="-122"/>
                <a:cs typeface="Inter" pitchFamily="34" charset="-120"/>
              </a:rPr>
              <a:t>l</a:t>
            </a:r>
            <a:r>
              <a:rPr lang="en-DE" kern="0" spc="-27" dirty="0">
                <a:solidFill>
                  <a:srgbClr val="272525"/>
                </a:solidFill>
                <a:latin typeface="Inter" pitchFamily="34" charset="0"/>
                <a:ea typeface="Inter" pitchFamily="34" charset="-122"/>
                <a:cs typeface="Inter" pitchFamily="34" charset="-120"/>
              </a:rPr>
              <a:t>s</a:t>
            </a:r>
            <a:r>
              <a:rPr lang="en-GB" kern="0" spc="-27" dirty="0">
                <a:solidFill>
                  <a:srgbClr val="272525"/>
                </a:solidFill>
                <a:latin typeface="Inter" pitchFamily="34" charset="0"/>
                <a:ea typeface="Inter" pitchFamily="34" charset="-122"/>
                <a:cs typeface="Inter" pitchFamily="34" charset="-120"/>
              </a:rPr>
              <a:t>o</a:t>
            </a:r>
            <a:r>
              <a:rPr lang="en-DE" kern="0" spc="-27" dirty="0">
                <a:solidFill>
                  <a:srgbClr val="272525"/>
                </a:solidFill>
                <a:latin typeface="Inter" pitchFamily="34" charset="0"/>
                <a:ea typeface="Inter" pitchFamily="34" charset="-122"/>
                <a:cs typeface="Inter" pitchFamily="34" charset="-120"/>
              </a:rPr>
              <a:t> </a:t>
            </a:r>
            <a:r>
              <a:rPr lang="en-GB" kern="0" spc="-27" dirty="0">
                <a:solidFill>
                  <a:srgbClr val="272525"/>
                </a:solidFill>
                <a:latin typeface="Inter" pitchFamily="34" charset="0"/>
                <a:ea typeface="Inter" pitchFamily="34" charset="-122"/>
                <a:cs typeface="Inter" pitchFamily="34" charset="-120"/>
              </a:rPr>
              <a:t>b</a:t>
            </a:r>
            <a:r>
              <a:rPr lang="en-DE" kern="0" spc="-27" dirty="0">
                <a:solidFill>
                  <a:srgbClr val="272525"/>
                </a:solidFill>
                <a:latin typeface="Inter" pitchFamily="34" charset="0"/>
                <a:ea typeface="Inter" pitchFamily="34" charset="-122"/>
                <a:cs typeface="Inter" pitchFamily="34" charset="-120"/>
              </a:rPr>
              <a:t>r</a:t>
            </a:r>
            <a:r>
              <a:rPr lang="en-GB" kern="0" spc="-27" dirty="0" err="1">
                <a:solidFill>
                  <a:srgbClr val="272525"/>
                </a:solidFill>
                <a:latin typeface="Inter" pitchFamily="34" charset="0"/>
                <a:ea typeface="Inter" pitchFamily="34" charset="-122"/>
                <a:cs typeface="Inter" pitchFamily="34" charset="-120"/>
              </a:rPr>
              <a:t>i</a:t>
            </a:r>
            <a:r>
              <a:rPr lang="en-DE" kern="0" spc="-27" dirty="0">
                <a:solidFill>
                  <a:srgbClr val="272525"/>
                </a:solidFill>
                <a:latin typeface="Inter" pitchFamily="34" charset="0"/>
                <a:ea typeface="Inter" pitchFamily="34" charset="-122"/>
                <a:cs typeface="Inter" pitchFamily="34" charset="-120"/>
              </a:rPr>
              <a:t>n</a:t>
            </a:r>
            <a:r>
              <a:rPr lang="en-GB" kern="0" spc="-27" dirty="0">
                <a:solidFill>
                  <a:srgbClr val="272525"/>
                </a:solidFill>
                <a:latin typeface="Inter" pitchFamily="34" charset="0"/>
                <a:ea typeface="Inter" pitchFamily="34" charset="-122"/>
                <a:cs typeface="Inter" pitchFamily="34" charset="-120"/>
              </a:rPr>
              <a:t>g</a:t>
            </a:r>
            <a:r>
              <a:rPr lang="en-DE" kern="0" spc="-27" dirty="0">
                <a:solidFill>
                  <a:srgbClr val="272525"/>
                </a:solidFill>
                <a:latin typeface="Inter" pitchFamily="34" charset="0"/>
                <a:ea typeface="Inter" pitchFamily="34" charset="-122"/>
                <a:cs typeface="Inter" pitchFamily="34" charset="-120"/>
              </a:rPr>
              <a:t> </a:t>
            </a:r>
            <a:r>
              <a:rPr lang="en-GB" kern="0" spc="-27" dirty="0">
                <a:solidFill>
                  <a:srgbClr val="272525"/>
                </a:solidFill>
                <a:latin typeface="Inter" pitchFamily="34" charset="0"/>
                <a:ea typeface="Inter" pitchFamily="34" charset="-122"/>
                <a:cs typeface="Inter" pitchFamily="34" charset="-120"/>
              </a:rPr>
              <a:t>t</a:t>
            </a:r>
            <a:r>
              <a:rPr lang="en-DE" kern="0" spc="-27" dirty="0">
                <a:solidFill>
                  <a:srgbClr val="272525"/>
                </a:solidFill>
                <a:latin typeface="Inter" pitchFamily="34" charset="0"/>
                <a:ea typeface="Inter" pitchFamily="34" charset="-122"/>
                <a:cs typeface="Inter" pitchFamily="34" charset="-120"/>
              </a:rPr>
              <a:t>h</a:t>
            </a:r>
            <a:r>
              <a:rPr lang="en-GB" kern="0" spc="-27" dirty="0">
                <a:solidFill>
                  <a:srgbClr val="272525"/>
                </a:solidFill>
                <a:latin typeface="Inter" pitchFamily="34" charset="0"/>
                <a:ea typeface="Inter" pitchFamily="34" charset="-122"/>
                <a:cs typeface="Inter" pitchFamily="34" charset="-120"/>
              </a:rPr>
              <a:t>e</a:t>
            </a:r>
            <a:r>
              <a:rPr lang="en-DE" kern="0" spc="-27" dirty="0" err="1">
                <a:solidFill>
                  <a:srgbClr val="272525"/>
                </a:solidFill>
                <a:latin typeface="Inter" pitchFamily="34" charset="0"/>
                <a:ea typeface="Inter" pitchFamily="34" charset="-122"/>
                <a:cs typeface="Inter" pitchFamily="34" charset="-120"/>
              </a:rPr>
              <a:t>i</a:t>
            </a:r>
            <a:r>
              <a:rPr lang="en-GB" kern="0" spc="-27" dirty="0">
                <a:solidFill>
                  <a:srgbClr val="272525"/>
                </a:solidFill>
                <a:latin typeface="Inter" pitchFamily="34" charset="0"/>
                <a:ea typeface="Inter" pitchFamily="34" charset="-122"/>
                <a:cs typeface="Inter" pitchFamily="34" charset="-120"/>
              </a:rPr>
              <a:t>r</a:t>
            </a:r>
            <a:r>
              <a:rPr lang="en-DE" kern="0" spc="-27" dirty="0">
                <a:solidFill>
                  <a:srgbClr val="272525"/>
                </a:solidFill>
                <a:latin typeface="Inter" pitchFamily="34" charset="0"/>
                <a:ea typeface="Inter" pitchFamily="34" charset="-122"/>
                <a:cs typeface="Inter" pitchFamily="34" charset="-120"/>
              </a:rPr>
              <a:t> </a:t>
            </a:r>
            <a:r>
              <a:rPr lang="en-GB" kern="0" spc="-27" dirty="0">
                <a:solidFill>
                  <a:srgbClr val="272525"/>
                </a:solidFill>
                <a:latin typeface="Inter" pitchFamily="34" charset="0"/>
                <a:ea typeface="Inter" pitchFamily="34" charset="-122"/>
                <a:cs typeface="Inter" pitchFamily="34" charset="-120"/>
              </a:rPr>
              <a:t>o</a:t>
            </a:r>
            <a:r>
              <a:rPr lang="en-DE" kern="0" spc="-27" dirty="0">
                <a:solidFill>
                  <a:srgbClr val="272525"/>
                </a:solidFill>
                <a:latin typeface="Inter" pitchFamily="34" charset="0"/>
                <a:ea typeface="Inter" pitchFamily="34" charset="-122"/>
                <a:cs typeface="Inter" pitchFamily="34" charset="-120"/>
              </a:rPr>
              <a:t>w</a:t>
            </a:r>
            <a:r>
              <a:rPr lang="en-GB" kern="0" spc="-27" dirty="0">
                <a:solidFill>
                  <a:srgbClr val="272525"/>
                </a:solidFill>
                <a:latin typeface="Inter" pitchFamily="34" charset="0"/>
                <a:ea typeface="Inter" pitchFamily="34" charset="-122"/>
                <a:cs typeface="Inter" pitchFamily="34" charset="-120"/>
              </a:rPr>
              <a:t>n</a:t>
            </a:r>
            <a:r>
              <a:rPr lang="en-DE" kern="0" spc="-27" dirty="0">
                <a:solidFill>
                  <a:srgbClr val="272525"/>
                </a:solidFill>
                <a:latin typeface="Inter" pitchFamily="34" charset="0"/>
                <a:ea typeface="Inter" pitchFamily="34" charset="-122"/>
                <a:cs typeface="Inter" pitchFamily="34" charset="-120"/>
              </a:rPr>
              <a:t> </a:t>
            </a:r>
            <a:r>
              <a:rPr lang="en-US" b="1" kern="0" spc="-27" dirty="0">
                <a:solidFill>
                  <a:srgbClr val="272525"/>
                </a:solidFill>
                <a:latin typeface="Inter Bold" pitchFamily="34" charset="0"/>
                <a:ea typeface="Inter Bold" pitchFamily="34" charset="-122"/>
                <a:cs typeface="Inter Bold" pitchFamily="34" charset="-120"/>
              </a:rPr>
              <a:t>water bottle</a:t>
            </a:r>
            <a:r>
              <a:rPr lang="en-US" kern="0" spc="-27" dirty="0">
                <a:solidFill>
                  <a:srgbClr val="272525"/>
                </a:solidFill>
                <a:latin typeface="Inter" pitchFamily="34" charset="0"/>
                <a:ea typeface="Inter" pitchFamily="34" charset="-122"/>
                <a:cs typeface="Inter" pitchFamily="34" charset="-120"/>
              </a:rPr>
              <a:t>.</a:t>
            </a:r>
            <a:r>
              <a:rPr lang="en-DE" kern="0" spc="-27" dirty="0">
                <a:solidFill>
                  <a:srgbClr val="272525"/>
                </a:solidFill>
                <a:latin typeface="Inter" pitchFamily="34" charset="0"/>
                <a:ea typeface="Inter" pitchFamily="34" charset="-122"/>
                <a:cs typeface="Inter" pitchFamily="34" charset="-120"/>
              </a:rPr>
              <a:t> </a:t>
            </a:r>
            <a:endParaRPr lang="en-US" dirty="0"/>
          </a:p>
        </p:txBody>
      </p:sp>
      <p:pic>
        <p:nvPicPr>
          <p:cNvPr id="7170" name="Picture 2" descr="Junk Food, Energy Drinks may Pose Unique Risks for Teens">
            <a:extLst>
              <a:ext uri="{FF2B5EF4-FFF2-40B4-BE49-F238E27FC236}">
                <a16:creationId xmlns:a16="http://schemas.microsoft.com/office/drawing/2014/main" id="{23C49924-3ADD-4DFB-A3C0-8EB02C90F1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366" y="3429000"/>
            <a:ext cx="3660843" cy="305070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2F5EABEC-60AA-4709-8609-396FB7A39F58}"/>
              </a:ext>
            </a:extLst>
          </p:cNvPr>
          <p:cNvPicPr>
            <a:picLocks noChangeAspect="1"/>
          </p:cNvPicPr>
          <p:nvPr/>
        </p:nvPicPr>
        <p:blipFill rotWithShape="1">
          <a:blip r:embed="rId5"/>
          <a:srcRect l="5745" t="7902" r="4697" b="11515"/>
          <a:stretch/>
        </p:blipFill>
        <p:spPr>
          <a:xfrm>
            <a:off x="528366" y="3491358"/>
            <a:ext cx="3742077" cy="3024862"/>
          </a:xfrm>
          <a:prstGeom prst="rect">
            <a:avLst/>
          </a:prstGeom>
        </p:spPr>
      </p:pic>
      <p:pic>
        <p:nvPicPr>
          <p:cNvPr id="7172" name="Picture 4" descr="Adults only! A bold ban on energy drinks should boost age limit to 18 |  Sustain">
            <a:extLst>
              <a:ext uri="{FF2B5EF4-FFF2-40B4-BE49-F238E27FC236}">
                <a16:creationId xmlns:a16="http://schemas.microsoft.com/office/drawing/2014/main" id="{E9F61A41-3CA4-41B7-A351-EEB269B75D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83190" y="3429000"/>
            <a:ext cx="3742077" cy="30211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5DE3BA6A-B139-4452-876C-03283A90BC97}"/>
              </a:ext>
            </a:extLst>
          </p:cNvPr>
          <p:cNvPicPr>
            <a:picLocks noChangeAspect="1"/>
          </p:cNvPicPr>
          <p:nvPr/>
        </p:nvPicPr>
        <p:blipFill rotWithShape="1">
          <a:blip r:embed="rId5"/>
          <a:srcRect l="5745" t="7902" r="4697" b="11515"/>
          <a:stretch/>
        </p:blipFill>
        <p:spPr>
          <a:xfrm>
            <a:off x="4270443" y="3491358"/>
            <a:ext cx="3742077" cy="3024862"/>
          </a:xfrm>
          <a:prstGeom prst="rect">
            <a:avLst/>
          </a:prstGeom>
        </p:spPr>
      </p:pic>
      <p:pic>
        <p:nvPicPr>
          <p:cNvPr id="7176" name="Picture 8" descr="FREE SHIPPING Canadian Snack Box: All Dressed, Ketchup Chips, Chocolate  Bars (limited Quantities) - Etsy">
            <a:extLst>
              <a:ext uri="{FF2B5EF4-FFF2-40B4-BE49-F238E27FC236}">
                <a16:creationId xmlns:a16="http://schemas.microsoft.com/office/drawing/2014/main" id="{855070E6-A607-4B5C-BFB1-A70BFE8DE23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19248" y="3429000"/>
            <a:ext cx="3570608" cy="305070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954019D1-76F3-48B3-8F06-D5D59BD7D215}"/>
              </a:ext>
            </a:extLst>
          </p:cNvPr>
          <p:cNvPicPr>
            <a:picLocks noChangeAspect="1"/>
          </p:cNvPicPr>
          <p:nvPr/>
        </p:nvPicPr>
        <p:blipFill rotWithShape="1">
          <a:blip r:embed="rId5"/>
          <a:srcRect l="5745" t="7902" r="4697" b="11515"/>
          <a:stretch/>
        </p:blipFill>
        <p:spPr>
          <a:xfrm>
            <a:off x="8238014" y="3454841"/>
            <a:ext cx="3742077" cy="3024862"/>
          </a:xfrm>
          <a:prstGeom prst="rect">
            <a:avLst/>
          </a:prstGeom>
        </p:spPr>
      </p:pic>
      <p:pic>
        <p:nvPicPr>
          <p:cNvPr id="7178" name="Picture 10" descr="10 simple and healthy lunchbox snacks">
            <a:extLst>
              <a:ext uri="{FF2B5EF4-FFF2-40B4-BE49-F238E27FC236}">
                <a16:creationId xmlns:a16="http://schemas.microsoft.com/office/drawing/2014/main" id="{A1A5F032-7607-43A6-9CC0-F9680CA71AF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4579" y="831904"/>
            <a:ext cx="4435277" cy="23564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3">
            <a:extLst>
              <a:ext uri="{FF2B5EF4-FFF2-40B4-BE49-F238E27FC236}">
                <a16:creationId xmlns:a16="http://schemas.microsoft.com/office/drawing/2014/main" id="{2DF6344C-D8B3-47A9-BC03-3CF089F62DE4}"/>
              </a:ext>
            </a:extLst>
          </p:cNvPr>
          <p:cNvSpPr/>
          <p:nvPr/>
        </p:nvSpPr>
        <p:spPr>
          <a:xfrm>
            <a:off x="622570" y="609354"/>
            <a:ext cx="3326860" cy="353684"/>
          </a:xfrm>
          <a:prstGeom prst="rect">
            <a:avLst/>
          </a:prstGeom>
          <a:noFill/>
          <a:ln/>
        </p:spPr>
        <p:txBody>
          <a:bodyPr wrap="none" lIns="0" tIns="0" rIns="0" bIns="0" rtlCol="0" anchor="t"/>
          <a:lstStyle/>
          <a:p>
            <a:pPr marL="0" indent="0" algn="l">
              <a:lnSpc>
                <a:spcPct val="104000"/>
              </a:lnSpc>
              <a:buNone/>
            </a:pPr>
            <a:r>
              <a:rPr lang="en-DE" sz="3200" b="1" kern="0" spc="-51" dirty="0">
                <a:solidFill>
                  <a:srgbClr val="000000"/>
                </a:solidFill>
                <a:latin typeface="Inter Bold" pitchFamily="34" charset="0"/>
                <a:ea typeface="Inter Bold" pitchFamily="34" charset="-122"/>
                <a:cs typeface="Inter Bold" pitchFamily="34" charset="-120"/>
              </a:rPr>
              <a:t>B</a:t>
            </a:r>
            <a:r>
              <a:rPr lang="en-GB" sz="3200" b="1" kern="0" spc="-51" dirty="0">
                <a:solidFill>
                  <a:srgbClr val="000000"/>
                </a:solidFill>
                <a:latin typeface="Inter Bold" pitchFamily="34" charset="0"/>
                <a:ea typeface="Inter Bold" pitchFamily="34" charset="-122"/>
                <a:cs typeface="Inter Bold" pitchFamily="34" charset="-120"/>
              </a:rPr>
              <a:t>a</a:t>
            </a:r>
            <a:r>
              <a:rPr lang="en-DE" sz="3200" b="1" kern="0" spc="-51" dirty="0">
                <a:solidFill>
                  <a:srgbClr val="000000"/>
                </a:solidFill>
                <a:latin typeface="Inter Bold" pitchFamily="34" charset="0"/>
                <a:ea typeface="Inter Bold" pitchFamily="34" charset="-122"/>
                <a:cs typeface="Inter Bold" pitchFamily="34" charset="-120"/>
              </a:rPr>
              <a:t>s</a:t>
            </a:r>
            <a:r>
              <a:rPr lang="en-GB" sz="3200" b="1" kern="0" spc="-51" dirty="0" err="1">
                <a:solidFill>
                  <a:srgbClr val="000000"/>
                </a:solidFill>
                <a:latin typeface="Inter Bold" pitchFamily="34" charset="0"/>
                <a:ea typeface="Inter Bold" pitchFamily="34" charset="-122"/>
                <a:cs typeface="Inter Bold" pitchFamily="34" charset="-120"/>
              </a:rPr>
              <a:t>i</a:t>
            </a:r>
            <a:r>
              <a:rPr lang="en-DE" sz="3200" b="1" kern="0" spc="-51" dirty="0">
                <a:solidFill>
                  <a:srgbClr val="000000"/>
                </a:solidFill>
                <a:latin typeface="Inter Bold" pitchFamily="34" charset="0"/>
                <a:ea typeface="Inter Bold" pitchFamily="34" charset="-122"/>
                <a:cs typeface="Inter Bold" pitchFamily="34" charset="-120"/>
              </a:rPr>
              <a:t>c </a:t>
            </a:r>
            <a:r>
              <a:rPr lang="en-US" sz="3200" b="1" kern="0" spc="-51" dirty="0">
                <a:solidFill>
                  <a:srgbClr val="000000"/>
                </a:solidFill>
                <a:latin typeface="Inter Bold" pitchFamily="34" charset="0"/>
                <a:ea typeface="Inter Bold" pitchFamily="34" charset="-122"/>
                <a:cs typeface="Inter Bold" pitchFamily="34" charset="-120"/>
              </a:rPr>
              <a:t>Campus Rules</a:t>
            </a:r>
            <a:endParaRPr lang="en-US" sz="3200" dirty="0"/>
          </a:p>
        </p:txBody>
      </p:sp>
      <p:sp>
        <p:nvSpPr>
          <p:cNvPr id="4" name="Rectangle 3">
            <a:extLst>
              <a:ext uri="{FF2B5EF4-FFF2-40B4-BE49-F238E27FC236}">
                <a16:creationId xmlns:a16="http://schemas.microsoft.com/office/drawing/2014/main" id="{71F023B7-D415-469B-9086-7A02061BBB2A}"/>
              </a:ext>
            </a:extLst>
          </p:cNvPr>
          <p:cNvSpPr/>
          <p:nvPr/>
        </p:nvSpPr>
        <p:spPr>
          <a:xfrm>
            <a:off x="414676" y="1090157"/>
            <a:ext cx="10742949" cy="5491311"/>
          </a:xfrm>
          <a:prstGeom prst="rect">
            <a:avLst/>
          </a:prstGeom>
        </p:spPr>
        <p:txBody>
          <a:bodyPr wrap="square">
            <a:spAutoFit/>
          </a:bodyPr>
          <a:lstStyle/>
          <a:p>
            <a:pPr marL="285750" indent="-285750">
              <a:lnSpc>
                <a:spcPct val="150000"/>
              </a:lnSpc>
              <a:buFont typeface="Wingdings" panose="05000000000000000000" pitchFamily="2" charset="2"/>
              <a:buChar char="ü"/>
            </a:pPr>
            <a:r>
              <a:rPr lang="en-US" b="1" dirty="0">
                <a:solidFill>
                  <a:schemeClr val="bg1"/>
                </a:solidFill>
              </a:rPr>
              <a:t>Tardiness</a:t>
            </a:r>
            <a:r>
              <a:rPr lang="en-US" dirty="0">
                <a:solidFill>
                  <a:schemeClr val="bg1"/>
                </a:solidFill>
              </a:rPr>
              <a:t>: Please ensure that your child arrives at school on time every day.</a:t>
            </a:r>
            <a:r>
              <a:rPr lang="en-DE" dirty="0">
                <a:solidFill>
                  <a:schemeClr val="bg1"/>
                </a:solidFill>
              </a:rPr>
              <a:t> </a:t>
            </a:r>
            <a:r>
              <a:rPr lang="en-DE" dirty="0">
                <a:solidFill>
                  <a:schemeClr val="bg1"/>
                </a:solidFill>
                <a:latin typeface="Inter" panose="020B0604020202020204" charset="0"/>
                <a:ea typeface="Inter" panose="020B0604020202020204" charset="0"/>
              </a:rPr>
              <a:t>T</a:t>
            </a:r>
            <a:r>
              <a:rPr lang="en-US" dirty="0">
                <a:solidFill>
                  <a:schemeClr val="bg1"/>
                </a:solidFill>
                <a:latin typeface="Inter" panose="020B0604020202020204" charset="0"/>
                <a:ea typeface="Inter" panose="020B0604020202020204" charset="0"/>
              </a:rPr>
              <a:t>he gate will be closed </a:t>
            </a:r>
            <a:r>
              <a:rPr lang="en-DE" dirty="0">
                <a:solidFill>
                  <a:schemeClr val="bg1"/>
                </a:solidFill>
                <a:latin typeface="Inter" panose="020B0604020202020204" charset="0"/>
                <a:ea typeface="Inter" panose="020B0604020202020204" charset="0"/>
              </a:rPr>
              <a:t>a</a:t>
            </a:r>
            <a:r>
              <a:rPr lang="en-GB" dirty="0">
                <a:solidFill>
                  <a:schemeClr val="bg1"/>
                </a:solidFill>
                <a:latin typeface="Inter" panose="020B0604020202020204" charset="0"/>
                <a:ea typeface="Inter" panose="020B0604020202020204" charset="0"/>
              </a:rPr>
              <a:t>t</a:t>
            </a:r>
            <a:r>
              <a:rPr lang="en-DE" dirty="0">
                <a:solidFill>
                  <a:schemeClr val="bg1"/>
                </a:solidFill>
                <a:latin typeface="Inter" panose="020B0604020202020204" charset="0"/>
                <a:ea typeface="Inter" panose="020B0604020202020204" charset="0"/>
              </a:rPr>
              <a:t> </a:t>
            </a:r>
            <a:r>
              <a:rPr lang="en-US" dirty="0">
                <a:solidFill>
                  <a:schemeClr val="bg1"/>
                </a:solidFill>
                <a:latin typeface="Inter" panose="020B0604020202020204" charset="0"/>
                <a:ea typeface="Inter" panose="020B0604020202020204" charset="0"/>
              </a:rPr>
              <a:t>7:45 sharp</a:t>
            </a:r>
            <a:r>
              <a:rPr lang="en-DE" dirty="0">
                <a:solidFill>
                  <a:schemeClr val="bg1"/>
                </a:solidFill>
                <a:latin typeface="Inter" panose="020B0604020202020204" charset="0"/>
                <a:ea typeface="Inter" panose="020B0604020202020204" charset="0"/>
              </a:rPr>
              <a:t> </a:t>
            </a:r>
            <a:r>
              <a:rPr lang="en-US" dirty="0">
                <a:solidFill>
                  <a:schemeClr val="bg1"/>
                </a:solidFill>
                <a:latin typeface="Inter" panose="020B0604020202020204" charset="0"/>
                <a:ea typeface="Inter" panose="020B0604020202020204" charset="0"/>
              </a:rPr>
              <a:t>and no exceptions are allowed.</a:t>
            </a:r>
            <a:endParaRPr lang="en-DE" dirty="0">
              <a:solidFill>
                <a:schemeClr val="bg1"/>
              </a:solidFill>
              <a:latin typeface="Inter" panose="020B0604020202020204" charset="0"/>
              <a:ea typeface="Inter" panose="020B0604020202020204" charset="0"/>
            </a:endParaRPr>
          </a:p>
          <a:p>
            <a:pPr marL="285750" indent="-285750">
              <a:lnSpc>
                <a:spcPct val="150000"/>
              </a:lnSpc>
              <a:buFont typeface="Wingdings" panose="05000000000000000000" pitchFamily="2" charset="2"/>
              <a:buChar char="ü"/>
            </a:pPr>
            <a:r>
              <a:rPr lang="en-DE" sz="2000" b="1" dirty="0">
                <a:solidFill>
                  <a:schemeClr val="bg1"/>
                </a:solidFill>
                <a:latin typeface="Inter" panose="020B0604020202020204" charset="0"/>
                <a:ea typeface="Inter" panose="020B0604020202020204" charset="0"/>
              </a:rPr>
              <a:t>Absence:</a:t>
            </a:r>
            <a:r>
              <a:rPr lang="en-DE" dirty="0">
                <a:solidFill>
                  <a:schemeClr val="bg1"/>
                </a:solidFill>
                <a:latin typeface="Inter" panose="020B0604020202020204" charset="0"/>
                <a:ea typeface="Inter" panose="020B0604020202020204" charset="0"/>
              </a:rPr>
              <a:t> </a:t>
            </a:r>
            <a:r>
              <a:rPr lang="en-US" dirty="0">
                <a:solidFill>
                  <a:schemeClr val="bg1"/>
                </a:solidFill>
              </a:rPr>
              <a:t>If your child is absent for more than 3 days, he or she should bring a note to students’ affairs office explaining the reason for the absence.</a:t>
            </a:r>
            <a:br>
              <a:rPr lang="en-US" dirty="0">
                <a:solidFill>
                  <a:schemeClr val="bg1"/>
                </a:solidFill>
                <a:latin typeface="Inter" panose="020B0604020202020204" charset="0"/>
                <a:ea typeface="Inter" panose="020B0604020202020204" charset="0"/>
              </a:rPr>
            </a:br>
            <a:r>
              <a:rPr lang="en-US" b="1" dirty="0">
                <a:solidFill>
                  <a:schemeClr val="bg1"/>
                </a:solidFill>
              </a:rPr>
              <a:t>Mobile Phones</a:t>
            </a:r>
            <a:r>
              <a:rPr lang="en-DE" b="1" dirty="0">
                <a:solidFill>
                  <a:schemeClr val="bg1"/>
                </a:solidFill>
              </a:rPr>
              <a:t> </a:t>
            </a:r>
            <a:r>
              <a:rPr lang="en-GB" b="1" dirty="0">
                <a:solidFill>
                  <a:schemeClr val="bg1"/>
                </a:solidFill>
              </a:rPr>
              <a:t>a</a:t>
            </a:r>
            <a:r>
              <a:rPr lang="en-DE" b="1" dirty="0">
                <a:solidFill>
                  <a:schemeClr val="bg1"/>
                </a:solidFill>
              </a:rPr>
              <a:t>n</a:t>
            </a:r>
            <a:r>
              <a:rPr lang="en-GB" b="1" dirty="0">
                <a:solidFill>
                  <a:schemeClr val="bg1"/>
                </a:solidFill>
              </a:rPr>
              <a:t>d</a:t>
            </a:r>
            <a:r>
              <a:rPr lang="en-DE" b="1" dirty="0">
                <a:solidFill>
                  <a:schemeClr val="bg1"/>
                </a:solidFill>
              </a:rPr>
              <a:t> </a:t>
            </a:r>
            <a:r>
              <a:rPr lang="en-GB" b="1" dirty="0">
                <a:solidFill>
                  <a:schemeClr val="bg1"/>
                </a:solidFill>
              </a:rPr>
              <a:t>S</a:t>
            </a:r>
            <a:r>
              <a:rPr lang="en-DE" b="1" dirty="0">
                <a:solidFill>
                  <a:schemeClr val="bg1"/>
                </a:solidFill>
              </a:rPr>
              <a:t>m</a:t>
            </a:r>
            <a:r>
              <a:rPr lang="en-GB" b="1" dirty="0">
                <a:solidFill>
                  <a:schemeClr val="bg1"/>
                </a:solidFill>
              </a:rPr>
              <a:t>a</a:t>
            </a:r>
            <a:r>
              <a:rPr lang="en-DE" b="1" dirty="0">
                <a:solidFill>
                  <a:schemeClr val="bg1"/>
                </a:solidFill>
              </a:rPr>
              <a:t>r</a:t>
            </a:r>
            <a:r>
              <a:rPr lang="en-GB" b="1" dirty="0">
                <a:solidFill>
                  <a:schemeClr val="bg1"/>
                </a:solidFill>
              </a:rPr>
              <a:t>t</a:t>
            </a:r>
            <a:r>
              <a:rPr lang="en-DE" b="1" dirty="0">
                <a:solidFill>
                  <a:schemeClr val="bg1"/>
                </a:solidFill>
              </a:rPr>
              <a:t> Watches</a:t>
            </a:r>
            <a:r>
              <a:rPr lang="en-US" dirty="0">
                <a:solidFill>
                  <a:schemeClr val="bg1"/>
                </a:solidFill>
              </a:rPr>
              <a:t>: Mobile phones </a:t>
            </a:r>
            <a:r>
              <a:rPr lang="en-DE" dirty="0">
                <a:solidFill>
                  <a:schemeClr val="bg1"/>
                </a:solidFill>
              </a:rPr>
              <a:t>a</a:t>
            </a:r>
            <a:r>
              <a:rPr lang="en-GB" dirty="0">
                <a:solidFill>
                  <a:schemeClr val="bg1"/>
                </a:solidFill>
              </a:rPr>
              <a:t>n</a:t>
            </a:r>
            <a:r>
              <a:rPr lang="en-DE" dirty="0">
                <a:solidFill>
                  <a:schemeClr val="bg1"/>
                </a:solidFill>
              </a:rPr>
              <a:t>d </a:t>
            </a:r>
            <a:r>
              <a:rPr lang="en-GB" dirty="0">
                <a:solidFill>
                  <a:schemeClr val="bg1"/>
                </a:solidFill>
              </a:rPr>
              <a:t>s</a:t>
            </a:r>
            <a:r>
              <a:rPr lang="en-DE" dirty="0">
                <a:solidFill>
                  <a:schemeClr val="bg1"/>
                </a:solidFill>
              </a:rPr>
              <a:t>m</a:t>
            </a:r>
            <a:r>
              <a:rPr lang="en-GB" dirty="0">
                <a:solidFill>
                  <a:schemeClr val="bg1"/>
                </a:solidFill>
              </a:rPr>
              <a:t>a</a:t>
            </a:r>
            <a:r>
              <a:rPr lang="en-DE" dirty="0">
                <a:solidFill>
                  <a:schemeClr val="bg1"/>
                </a:solidFill>
              </a:rPr>
              <a:t>r</a:t>
            </a:r>
            <a:r>
              <a:rPr lang="en-GB" dirty="0">
                <a:solidFill>
                  <a:schemeClr val="bg1"/>
                </a:solidFill>
              </a:rPr>
              <a:t>t</a:t>
            </a:r>
            <a:r>
              <a:rPr lang="en-DE" dirty="0">
                <a:solidFill>
                  <a:schemeClr val="bg1"/>
                </a:solidFill>
              </a:rPr>
              <a:t> </a:t>
            </a:r>
            <a:r>
              <a:rPr lang="en-GB" dirty="0">
                <a:solidFill>
                  <a:schemeClr val="bg1"/>
                </a:solidFill>
              </a:rPr>
              <a:t>w</a:t>
            </a:r>
            <a:r>
              <a:rPr lang="en-DE" dirty="0">
                <a:solidFill>
                  <a:schemeClr val="bg1"/>
                </a:solidFill>
              </a:rPr>
              <a:t>a</a:t>
            </a:r>
            <a:r>
              <a:rPr lang="en-GB" dirty="0">
                <a:solidFill>
                  <a:schemeClr val="bg1"/>
                </a:solidFill>
              </a:rPr>
              <a:t>t</a:t>
            </a:r>
            <a:r>
              <a:rPr lang="en-DE" dirty="0">
                <a:solidFill>
                  <a:schemeClr val="bg1"/>
                </a:solidFill>
              </a:rPr>
              <a:t>c</a:t>
            </a:r>
            <a:r>
              <a:rPr lang="en-GB" dirty="0">
                <a:solidFill>
                  <a:schemeClr val="bg1"/>
                </a:solidFill>
              </a:rPr>
              <a:t>h</a:t>
            </a:r>
            <a:r>
              <a:rPr lang="en-DE" dirty="0">
                <a:solidFill>
                  <a:schemeClr val="bg1"/>
                </a:solidFill>
              </a:rPr>
              <a:t>e</a:t>
            </a:r>
            <a:r>
              <a:rPr lang="en-GB" dirty="0">
                <a:solidFill>
                  <a:schemeClr val="bg1"/>
                </a:solidFill>
              </a:rPr>
              <a:t>s</a:t>
            </a:r>
            <a:r>
              <a:rPr lang="en-DE" dirty="0">
                <a:solidFill>
                  <a:schemeClr val="bg1"/>
                </a:solidFill>
              </a:rPr>
              <a:t> </a:t>
            </a:r>
            <a:r>
              <a:rPr lang="en-US" dirty="0">
                <a:solidFill>
                  <a:schemeClr val="bg1"/>
                </a:solidFill>
              </a:rPr>
              <a:t>are not allowed at school. Students must leave </a:t>
            </a:r>
            <a:r>
              <a:rPr lang="en-DE" dirty="0">
                <a:solidFill>
                  <a:schemeClr val="bg1"/>
                </a:solidFill>
              </a:rPr>
              <a:t>t</a:t>
            </a:r>
            <a:r>
              <a:rPr lang="en-GB" dirty="0">
                <a:solidFill>
                  <a:schemeClr val="bg1"/>
                </a:solidFill>
              </a:rPr>
              <a:t>h</a:t>
            </a:r>
            <a:r>
              <a:rPr lang="en-DE" dirty="0">
                <a:solidFill>
                  <a:schemeClr val="bg1"/>
                </a:solidFill>
              </a:rPr>
              <a:t>e</a:t>
            </a:r>
            <a:r>
              <a:rPr lang="en-GB" dirty="0">
                <a:solidFill>
                  <a:schemeClr val="bg1"/>
                </a:solidFill>
              </a:rPr>
              <a:t>m</a:t>
            </a:r>
            <a:r>
              <a:rPr lang="en-DE" dirty="0">
                <a:solidFill>
                  <a:schemeClr val="bg1"/>
                </a:solidFill>
              </a:rPr>
              <a:t> </a:t>
            </a:r>
            <a:r>
              <a:rPr lang="en-US" dirty="0">
                <a:solidFill>
                  <a:schemeClr val="bg1"/>
                </a:solidFill>
              </a:rPr>
              <a:t>at home.</a:t>
            </a:r>
            <a:endParaRPr lang="en-DE" dirty="0">
              <a:solidFill>
                <a:schemeClr val="bg1"/>
              </a:solidFill>
            </a:endParaRPr>
          </a:p>
          <a:p>
            <a:pPr marL="285750" indent="-285750" algn="just">
              <a:lnSpc>
                <a:spcPct val="150000"/>
              </a:lnSpc>
              <a:buFont typeface="Wingdings" panose="05000000000000000000" pitchFamily="2" charset="2"/>
              <a:buChar char="ü"/>
            </a:pPr>
            <a:r>
              <a:rPr lang="en-US" b="1" dirty="0">
                <a:solidFill>
                  <a:schemeClr val="bg1"/>
                </a:solidFill>
              </a:rPr>
              <a:t>Bullying</a:t>
            </a:r>
            <a:r>
              <a:rPr lang="en-US" dirty="0">
                <a:solidFill>
                  <a:schemeClr val="bg1"/>
                </a:solidFill>
              </a:rPr>
              <a:t>: Bullying of any kind is not tolerated. Verbal, physical, or digital bullying, exclusion, or mockery will be taken seriously.</a:t>
            </a:r>
            <a:r>
              <a:rPr lang="en-DE" dirty="0">
                <a:solidFill>
                  <a:schemeClr val="bg1"/>
                </a:solidFill>
              </a:rPr>
              <a:t> </a:t>
            </a:r>
            <a:r>
              <a:rPr lang="en-US" dirty="0">
                <a:solidFill>
                  <a:schemeClr val="bg1"/>
                </a:solidFill>
              </a:rPr>
              <a:t>We ask parents to encourage kindness, respect, and responsible behavio</a:t>
            </a:r>
            <a:r>
              <a:rPr lang="en-DE" dirty="0">
                <a:solidFill>
                  <a:schemeClr val="bg1"/>
                </a:solidFill>
              </a:rPr>
              <a:t>u</a:t>
            </a:r>
            <a:r>
              <a:rPr lang="en-US" dirty="0">
                <a:solidFill>
                  <a:schemeClr val="bg1"/>
                </a:solidFill>
              </a:rPr>
              <a:t>r.</a:t>
            </a:r>
            <a:endParaRPr lang="en-DE" dirty="0">
              <a:solidFill>
                <a:schemeClr val="bg1"/>
              </a:solidFill>
            </a:endParaRPr>
          </a:p>
          <a:p>
            <a:pPr marL="285750" indent="-285750" algn="just">
              <a:lnSpc>
                <a:spcPct val="150000"/>
              </a:lnSpc>
              <a:buFont typeface="Wingdings" panose="05000000000000000000" pitchFamily="2" charset="2"/>
              <a:buChar char="ü"/>
            </a:pPr>
            <a:r>
              <a:rPr lang="en-US" b="1" dirty="0">
                <a:solidFill>
                  <a:schemeClr val="bg1"/>
                </a:solidFill>
                <a:latin typeface="Inter" panose="020B0604020202020204" charset="0"/>
                <a:ea typeface="Inter" panose="020B0604020202020204" charset="0"/>
              </a:rPr>
              <a:t>School Property</a:t>
            </a:r>
            <a:r>
              <a:rPr lang="en-US" dirty="0">
                <a:solidFill>
                  <a:schemeClr val="bg1"/>
                </a:solidFill>
                <a:latin typeface="Inter" panose="020B0604020202020204" charset="0"/>
                <a:ea typeface="Inter" panose="020B0604020202020204" charset="0"/>
              </a:rPr>
              <a:t>: Students are expected to respect and take care of all school property. </a:t>
            </a:r>
            <a:endParaRPr lang="en-DE" dirty="0">
              <a:solidFill>
                <a:schemeClr val="bg1"/>
              </a:solidFill>
              <a:latin typeface="Inter" panose="020B0604020202020204" charset="0"/>
              <a:ea typeface="Inter" panose="020B0604020202020204" charset="0"/>
            </a:endParaRPr>
          </a:p>
          <a:p>
            <a:pPr marL="285750" indent="-285750" algn="just">
              <a:lnSpc>
                <a:spcPct val="150000"/>
              </a:lnSpc>
              <a:buFont typeface="Wingdings" panose="05000000000000000000" pitchFamily="2" charset="2"/>
              <a:buChar char="ü"/>
            </a:pPr>
            <a:r>
              <a:rPr lang="en-US" b="1" dirty="0">
                <a:solidFill>
                  <a:schemeClr val="bg1"/>
                </a:solidFill>
                <a:latin typeface="Inter" panose="020B0604020202020204" charset="0"/>
                <a:ea typeface="Inter" panose="020B0604020202020204" charset="0"/>
              </a:rPr>
              <a:t>Trading amongst students</a:t>
            </a:r>
            <a:r>
              <a:rPr lang="en-DE" dirty="0">
                <a:solidFill>
                  <a:schemeClr val="bg1"/>
                </a:solidFill>
                <a:latin typeface="Inter" panose="020B0604020202020204" charset="0"/>
                <a:ea typeface="Inter" panose="020B0604020202020204" charset="0"/>
              </a:rPr>
              <a:t>: </a:t>
            </a:r>
            <a:r>
              <a:rPr lang="en-US" dirty="0">
                <a:solidFill>
                  <a:schemeClr val="bg1"/>
                </a:solidFill>
                <a:latin typeface="Inter" panose="020B0604020202020204" charset="0"/>
                <a:ea typeface="Inter" panose="020B0604020202020204" charset="0"/>
              </a:rPr>
              <a:t>It is totally forbidden for students to carry out any trading activities amongst each other; i.e., selling or buying from each other.</a:t>
            </a:r>
            <a:r>
              <a:rPr lang="en-DE" dirty="0">
                <a:solidFill>
                  <a:schemeClr val="bg1"/>
                </a:solidFill>
                <a:latin typeface="Inter" panose="020B0604020202020204" charset="0"/>
                <a:ea typeface="Inter" panose="020B0604020202020204" charset="0"/>
              </a:rPr>
              <a:t> </a:t>
            </a:r>
            <a:r>
              <a:rPr lang="en-US" dirty="0">
                <a:solidFill>
                  <a:schemeClr val="bg1"/>
                </a:solidFill>
                <a:latin typeface="Inter" panose="020B0604020202020204" charset="0"/>
                <a:ea typeface="Inter" panose="020B0604020202020204" charset="0"/>
              </a:rPr>
              <a:t>Students are not allowed to bring money to </a:t>
            </a:r>
            <a:r>
              <a:rPr lang="en-US" dirty="0" err="1">
                <a:solidFill>
                  <a:schemeClr val="bg1"/>
                </a:solidFill>
                <a:latin typeface="Inter" panose="020B0604020202020204" charset="0"/>
                <a:ea typeface="Inter" panose="020B0604020202020204" charset="0"/>
              </a:rPr>
              <a:t>schoo</a:t>
            </a:r>
            <a:r>
              <a:rPr lang="en-DE" dirty="0">
                <a:solidFill>
                  <a:schemeClr val="bg1"/>
                </a:solidFill>
                <a:latin typeface="Inter" panose="020B0604020202020204" charset="0"/>
                <a:ea typeface="Inter" panose="020B0604020202020204" charset="0"/>
              </a:rPr>
              <a:t>l.</a:t>
            </a:r>
            <a:endParaRPr lang="en-GB" dirty="0">
              <a:solidFill>
                <a:schemeClr val="bg1"/>
              </a:solidFill>
              <a:latin typeface="Inter" panose="020B0604020202020204" charset="0"/>
              <a:ea typeface="Inter" panose="020B0604020202020204" charset="0"/>
            </a:endParaRPr>
          </a:p>
        </p:txBody>
      </p:sp>
    </p:spTree>
    <p:extLst>
      <p:ext uri="{BB962C8B-B14F-4D97-AF65-F5344CB8AC3E}">
        <p14:creationId xmlns:p14="http://schemas.microsoft.com/office/powerpoint/2010/main" val="259594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671215"/>
            <a:ext cx="10868745" cy="590649"/>
          </a:xfrm>
          <a:prstGeom prst="rect">
            <a:avLst/>
          </a:prstGeom>
          <a:noFill/>
          <a:ln/>
        </p:spPr>
        <p:txBody>
          <a:bodyPr wrap="none" lIns="0" tIns="0" rIns="0" bIns="0" rtlCol="0" anchor="t"/>
          <a:lstStyle/>
          <a:p>
            <a:pPr marL="0" indent="0" algn="l">
              <a:lnSpc>
                <a:spcPct val="104000"/>
              </a:lnSpc>
              <a:buNone/>
            </a:pPr>
            <a:r>
              <a:rPr lang="en-US" sz="3700" b="1" kern="0" spc="-112" dirty="0">
                <a:solidFill>
                  <a:srgbClr val="000000"/>
                </a:solidFill>
                <a:latin typeface="Inter Bold" pitchFamily="34" charset="0"/>
                <a:ea typeface="Inter Bold" pitchFamily="34" charset="-122"/>
                <a:cs typeface="Inter Bold" pitchFamily="34" charset="-120"/>
              </a:rPr>
              <a:t>Recognising Success</a:t>
            </a:r>
            <a:endParaRPr lang="en-US" sz="3700" dirty="0"/>
          </a:p>
        </p:txBody>
      </p:sp>
      <p:sp>
        <p:nvSpPr>
          <p:cNvPr id="3" name="Text 1"/>
          <p:cNvSpPr/>
          <p:nvPr/>
        </p:nvSpPr>
        <p:spPr>
          <a:xfrm>
            <a:off x="633893" y="1441153"/>
            <a:ext cx="11478330" cy="302419"/>
          </a:xfrm>
          <a:prstGeom prst="rect">
            <a:avLst/>
          </a:prstGeom>
          <a:noFill/>
          <a:ln/>
        </p:spPr>
        <p:txBody>
          <a:bodyPr wrap="none" lIns="0" tIns="0" rIns="0" bIns="0" rtlCol="0" anchor="t"/>
          <a:lstStyle/>
          <a:p>
            <a:pPr marL="0" indent="0" algn="l">
              <a:lnSpc>
                <a:spcPct val="133000"/>
              </a:lnSpc>
              <a:buNone/>
            </a:pPr>
            <a:r>
              <a:rPr lang="en-US" kern="0" spc="-30" dirty="0">
                <a:solidFill>
                  <a:srgbClr val="272525"/>
                </a:solidFill>
                <a:latin typeface="Inter" pitchFamily="34" charset="0"/>
                <a:ea typeface="Inter" pitchFamily="34" charset="-122"/>
                <a:cs typeface="Inter" pitchFamily="34" charset="-120"/>
              </a:rPr>
              <a:t>We celebrate positive behaviour, effort, and academic progress at every level.</a:t>
            </a:r>
            <a:endParaRPr lang="en-US" dirty="0"/>
          </a:p>
        </p:txBody>
      </p:sp>
      <p:pic>
        <p:nvPicPr>
          <p:cNvPr id="4" name="Image 0" descr="preencoded.png"/>
          <p:cNvPicPr>
            <a:picLocks noChangeAspect="1"/>
          </p:cNvPicPr>
          <p:nvPr/>
        </p:nvPicPr>
        <p:blipFill>
          <a:blip r:embed="rId3"/>
          <a:stretch>
            <a:fillRect/>
          </a:stretch>
        </p:blipFill>
        <p:spPr>
          <a:xfrm>
            <a:off x="661474" y="2135981"/>
            <a:ext cx="2735677" cy="1690766"/>
          </a:xfrm>
          <a:prstGeom prst="rect">
            <a:avLst/>
          </a:prstGeom>
        </p:spPr>
      </p:pic>
      <p:sp>
        <p:nvSpPr>
          <p:cNvPr id="5" name="Text 2"/>
          <p:cNvSpPr/>
          <p:nvPr/>
        </p:nvSpPr>
        <p:spPr>
          <a:xfrm>
            <a:off x="661475" y="4100909"/>
            <a:ext cx="3465426" cy="295275"/>
          </a:xfrm>
          <a:prstGeom prst="rect">
            <a:avLst/>
          </a:prstGeom>
          <a:noFill/>
          <a:ln/>
        </p:spPr>
        <p:txBody>
          <a:bodyPr wrap="none" lIns="0" tIns="0" rIns="0" bIns="0" rtlCol="0" anchor="t"/>
          <a:lstStyle/>
          <a:p>
            <a:pPr marL="0" indent="0" algn="l">
              <a:lnSpc>
                <a:spcPct val="104000"/>
              </a:lnSpc>
              <a:buNone/>
            </a:pPr>
            <a:r>
              <a:rPr lang="en-US" sz="1850" b="1" kern="0" spc="-56" dirty="0">
                <a:solidFill>
                  <a:srgbClr val="272525"/>
                </a:solidFill>
                <a:latin typeface="Inter Bold" pitchFamily="34" charset="0"/>
                <a:ea typeface="Inter Bold" pitchFamily="34" charset="-122"/>
                <a:cs typeface="Inter Bold" pitchFamily="34" charset="-120"/>
              </a:rPr>
              <a:t>Individual Rewards</a:t>
            </a:r>
            <a:endParaRPr lang="en-US" sz="1850" dirty="0"/>
          </a:p>
        </p:txBody>
      </p:sp>
      <p:sp>
        <p:nvSpPr>
          <p:cNvPr id="6" name="Text 3"/>
          <p:cNvSpPr/>
          <p:nvPr/>
        </p:nvSpPr>
        <p:spPr>
          <a:xfrm>
            <a:off x="661475" y="4509591"/>
            <a:ext cx="3465426" cy="907256"/>
          </a:xfrm>
          <a:prstGeom prst="rect">
            <a:avLst/>
          </a:prstGeom>
          <a:noFill/>
          <a:ln/>
        </p:spPr>
        <p:txBody>
          <a:bodyPr wrap="square" lIns="0" tIns="0" rIns="0" bIns="0" rtlCol="0" anchor="t">
            <a:normAutofit/>
          </a:bodyPr>
          <a:lstStyle/>
          <a:p>
            <a:pPr marL="0" indent="0" algn="l">
              <a:lnSpc>
                <a:spcPct val="133000"/>
              </a:lnSpc>
              <a:buNone/>
            </a:pPr>
            <a:r>
              <a:rPr lang="en-US" sz="1450" kern="0" spc="-30" dirty="0">
                <a:solidFill>
                  <a:srgbClr val="272525"/>
                </a:solidFill>
                <a:latin typeface="Inter" pitchFamily="34" charset="0"/>
                <a:ea typeface="Inter" pitchFamily="34" charset="-122"/>
                <a:cs typeface="Inter" pitchFamily="34" charset="-120"/>
              </a:rPr>
              <a:t>Copybook stamps, teacher recognition, and Honour Board mentions for positive behaviour and academic achievement.</a:t>
            </a:r>
            <a:endParaRPr lang="en-US" sz="1450" dirty="0"/>
          </a:p>
        </p:txBody>
      </p:sp>
      <p:pic>
        <p:nvPicPr>
          <p:cNvPr id="7" name="Image 1" descr="preencoded.png"/>
          <p:cNvPicPr>
            <a:picLocks noChangeAspect="1"/>
          </p:cNvPicPr>
          <p:nvPr/>
        </p:nvPicPr>
        <p:blipFill>
          <a:blip r:embed="rId4"/>
          <a:stretch>
            <a:fillRect/>
          </a:stretch>
        </p:blipFill>
        <p:spPr>
          <a:xfrm>
            <a:off x="4327702" y="2180877"/>
            <a:ext cx="2735677" cy="1690766"/>
          </a:xfrm>
          <a:prstGeom prst="rect">
            <a:avLst/>
          </a:prstGeom>
        </p:spPr>
      </p:pic>
      <p:sp>
        <p:nvSpPr>
          <p:cNvPr id="8" name="Text 4"/>
          <p:cNvSpPr/>
          <p:nvPr/>
        </p:nvSpPr>
        <p:spPr>
          <a:xfrm>
            <a:off x="4363135" y="4100909"/>
            <a:ext cx="3465426" cy="295275"/>
          </a:xfrm>
          <a:prstGeom prst="rect">
            <a:avLst/>
          </a:prstGeom>
          <a:noFill/>
          <a:ln/>
        </p:spPr>
        <p:txBody>
          <a:bodyPr wrap="none" lIns="0" tIns="0" rIns="0" bIns="0" rtlCol="0" anchor="t"/>
          <a:lstStyle/>
          <a:p>
            <a:pPr marL="0" indent="0" algn="l">
              <a:lnSpc>
                <a:spcPct val="104000"/>
              </a:lnSpc>
              <a:buNone/>
            </a:pPr>
            <a:r>
              <a:rPr lang="en-US" sz="1850" b="1" kern="0" spc="-56" dirty="0">
                <a:solidFill>
                  <a:srgbClr val="272525"/>
                </a:solidFill>
                <a:latin typeface="Inter Bold" pitchFamily="34" charset="0"/>
                <a:ea typeface="Inter Bold" pitchFamily="34" charset="-122"/>
                <a:cs typeface="Inter Bold" pitchFamily="34" charset="-120"/>
              </a:rPr>
              <a:t>Classroom Rewards</a:t>
            </a:r>
            <a:endParaRPr lang="en-US" sz="1850" dirty="0"/>
          </a:p>
        </p:txBody>
      </p:sp>
      <p:sp>
        <p:nvSpPr>
          <p:cNvPr id="9" name="Text 5"/>
          <p:cNvSpPr/>
          <p:nvPr/>
        </p:nvSpPr>
        <p:spPr>
          <a:xfrm>
            <a:off x="4363135" y="4509591"/>
            <a:ext cx="3465426" cy="1209675"/>
          </a:xfrm>
          <a:prstGeom prst="rect">
            <a:avLst/>
          </a:prstGeom>
          <a:noFill/>
          <a:ln/>
        </p:spPr>
        <p:txBody>
          <a:bodyPr wrap="square" lIns="0" tIns="0" rIns="0" bIns="0" rtlCol="0" anchor="t">
            <a:normAutofit/>
          </a:bodyPr>
          <a:lstStyle/>
          <a:p>
            <a:pPr marL="0" indent="0" algn="l">
              <a:lnSpc>
                <a:spcPct val="133000"/>
              </a:lnSpc>
              <a:buNone/>
            </a:pPr>
            <a:r>
              <a:rPr lang="en-DE" sz="1450" kern="0" spc="-30" dirty="0">
                <a:solidFill>
                  <a:srgbClr val="272525"/>
                </a:solidFill>
                <a:latin typeface="Inter" pitchFamily="34" charset="0"/>
                <a:ea typeface="Inter" pitchFamily="34" charset="-122"/>
                <a:cs typeface="Inter" pitchFamily="34" charset="-120"/>
              </a:rPr>
              <a:t>C</a:t>
            </a:r>
            <a:r>
              <a:rPr lang="en-US" sz="1450" kern="0" spc="-30" dirty="0">
                <a:solidFill>
                  <a:srgbClr val="272525"/>
                </a:solidFill>
                <a:latin typeface="Inter" pitchFamily="34" charset="0"/>
                <a:ea typeface="Inter" pitchFamily="34" charset="-122"/>
                <a:cs typeface="Inter" pitchFamily="34" charset="-120"/>
              </a:rPr>
              <a:t>lasses are </a:t>
            </a:r>
            <a:r>
              <a:rPr lang="en-DE" sz="1450" kern="0" spc="-30" dirty="0">
                <a:solidFill>
                  <a:srgbClr val="272525"/>
                </a:solidFill>
                <a:latin typeface="Inter" pitchFamily="34" charset="0"/>
                <a:ea typeface="Inter" pitchFamily="34" charset="-122"/>
                <a:cs typeface="Inter" pitchFamily="34" charset="-120"/>
              </a:rPr>
              <a:t>a</a:t>
            </a:r>
            <a:r>
              <a:rPr lang="en-GB" sz="1450" kern="0" spc="-30" dirty="0">
                <a:solidFill>
                  <a:srgbClr val="272525"/>
                </a:solidFill>
                <a:latin typeface="Inter" pitchFamily="34" charset="0"/>
                <a:ea typeface="Inter" pitchFamily="34" charset="-122"/>
                <a:cs typeface="Inter" pitchFamily="34" charset="-120"/>
              </a:rPr>
              <a:t>l</a:t>
            </a:r>
            <a:r>
              <a:rPr lang="en-DE" sz="1450" kern="0" spc="-30" dirty="0">
                <a:solidFill>
                  <a:srgbClr val="272525"/>
                </a:solidFill>
                <a:latin typeface="Inter" pitchFamily="34" charset="0"/>
                <a:ea typeface="Inter" pitchFamily="34" charset="-122"/>
                <a:cs typeface="Inter" pitchFamily="34" charset="-120"/>
              </a:rPr>
              <a:t>s</a:t>
            </a:r>
            <a:r>
              <a:rPr lang="en-GB" sz="1450" kern="0" spc="-30" dirty="0">
                <a:solidFill>
                  <a:srgbClr val="272525"/>
                </a:solidFill>
                <a:latin typeface="Inter" pitchFamily="34" charset="0"/>
                <a:ea typeface="Inter" pitchFamily="34" charset="-122"/>
                <a:cs typeface="Inter" pitchFamily="34" charset="-120"/>
              </a:rPr>
              <a:t>o</a:t>
            </a:r>
            <a:r>
              <a:rPr lang="en-DE" sz="1450" kern="0" spc="-30" dirty="0">
                <a:solidFill>
                  <a:srgbClr val="272525"/>
                </a:solidFill>
                <a:latin typeface="Inter" pitchFamily="34" charset="0"/>
                <a:ea typeface="Inter" pitchFamily="34" charset="-122"/>
                <a:cs typeface="Inter" pitchFamily="34" charset="-120"/>
              </a:rPr>
              <a:t> </a:t>
            </a:r>
            <a:r>
              <a:rPr lang="en-US" sz="1450" kern="0" spc="-30" dirty="0" err="1">
                <a:solidFill>
                  <a:srgbClr val="272525"/>
                </a:solidFill>
                <a:latin typeface="Inter" pitchFamily="34" charset="0"/>
                <a:ea typeface="Inter" pitchFamily="34" charset="-122"/>
                <a:cs typeface="Inter" pitchFamily="34" charset="-120"/>
              </a:rPr>
              <a:t>recognised</a:t>
            </a:r>
            <a:r>
              <a:rPr lang="en-US" sz="1450" kern="0" spc="-30" dirty="0">
                <a:solidFill>
                  <a:srgbClr val="272525"/>
                </a:solidFill>
                <a:latin typeface="Inter" pitchFamily="34" charset="0"/>
                <a:ea typeface="Inter" pitchFamily="34" charset="-122"/>
                <a:cs typeface="Inter" pitchFamily="34" charset="-120"/>
              </a:rPr>
              <a:t> for excellent neatness, quiet transitions, and positive group behaviour.</a:t>
            </a:r>
            <a:endParaRPr lang="en-US" sz="1450" dirty="0"/>
          </a:p>
        </p:txBody>
      </p:sp>
      <p:pic>
        <p:nvPicPr>
          <p:cNvPr id="10" name="Image 2" descr="preencoded.png"/>
          <p:cNvPicPr>
            <a:picLocks noChangeAspect="1"/>
          </p:cNvPicPr>
          <p:nvPr/>
        </p:nvPicPr>
        <p:blipFill>
          <a:blip r:embed="rId5"/>
          <a:stretch>
            <a:fillRect/>
          </a:stretch>
        </p:blipFill>
        <p:spPr>
          <a:xfrm>
            <a:off x="7993931" y="2129094"/>
            <a:ext cx="2706495" cy="1672730"/>
          </a:xfrm>
          <a:prstGeom prst="rect">
            <a:avLst/>
          </a:prstGeom>
        </p:spPr>
      </p:pic>
      <p:sp>
        <p:nvSpPr>
          <p:cNvPr id="11" name="Text 6"/>
          <p:cNvSpPr/>
          <p:nvPr/>
        </p:nvSpPr>
        <p:spPr>
          <a:xfrm>
            <a:off x="8064794" y="4100909"/>
            <a:ext cx="3465426" cy="295275"/>
          </a:xfrm>
          <a:prstGeom prst="rect">
            <a:avLst/>
          </a:prstGeom>
          <a:noFill/>
          <a:ln/>
        </p:spPr>
        <p:txBody>
          <a:bodyPr wrap="none" lIns="0" tIns="0" rIns="0" bIns="0" rtlCol="0" anchor="t"/>
          <a:lstStyle/>
          <a:p>
            <a:pPr marL="0" indent="0" algn="l">
              <a:lnSpc>
                <a:spcPct val="104000"/>
              </a:lnSpc>
              <a:buNone/>
            </a:pPr>
            <a:r>
              <a:rPr lang="en-US" sz="1850" b="1" kern="0" spc="-56" dirty="0">
                <a:solidFill>
                  <a:srgbClr val="272525"/>
                </a:solidFill>
                <a:latin typeface="Inter Bold" pitchFamily="34" charset="0"/>
                <a:ea typeface="Inter Bold" pitchFamily="34" charset="-122"/>
                <a:cs typeface="Inter Bold" pitchFamily="34" charset="-120"/>
              </a:rPr>
              <a:t>The Honour Board</a:t>
            </a:r>
            <a:endParaRPr lang="en-US" sz="1850" dirty="0"/>
          </a:p>
        </p:txBody>
      </p:sp>
      <p:sp>
        <p:nvSpPr>
          <p:cNvPr id="12" name="Text 7"/>
          <p:cNvSpPr/>
          <p:nvPr/>
        </p:nvSpPr>
        <p:spPr>
          <a:xfrm>
            <a:off x="8064794" y="4509591"/>
            <a:ext cx="3465426" cy="907256"/>
          </a:xfrm>
          <a:prstGeom prst="rect">
            <a:avLst/>
          </a:prstGeom>
          <a:noFill/>
          <a:ln/>
        </p:spPr>
        <p:txBody>
          <a:bodyPr wrap="square" lIns="0" tIns="0" rIns="0" bIns="0" rtlCol="0" anchor="t">
            <a:normAutofit/>
          </a:bodyPr>
          <a:lstStyle/>
          <a:p>
            <a:pPr marL="0" indent="0" algn="l">
              <a:lnSpc>
                <a:spcPct val="133000"/>
              </a:lnSpc>
              <a:buNone/>
            </a:pPr>
            <a:r>
              <a:rPr lang="en-US" sz="1450" kern="0" spc="-30" dirty="0">
                <a:solidFill>
                  <a:srgbClr val="272525"/>
                </a:solidFill>
                <a:latin typeface="Inter" pitchFamily="34" charset="0"/>
                <a:ea typeface="Inter" pitchFamily="34" charset="-122"/>
                <a:cs typeface="Inter" pitchFamily="34" charset="-120"/>
              </a:rPr>
              <a:t>Outstanding students are celebrated publicly, reinforcing a culture of excellence and effort.</a:t>
            </a:r>
            <a:endParaRPr lang="en-US" sz="14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475" y="519807"/>
            <a:ext cx="10868745" cy="535285"/>
          </a:xfrm>
          <a:prstGeom prst="rect">
            <a:avLst/>
          </a:prstGeom>
          <a:noFill/>
          <a:ln/>
        </p:spPr>
        <p:txBody>
          <a:bodyPr wrap="none" lIns="0" tIns="0" rIns="0" bIns="0" rtlCol="0" anchor="t"/>
          <a:lstStyle/>
          <a:p>
            <a:pPr marL="0" indent="0" algn="l">
              <a:lnSpc>
                <a:spcPct val="104000"/>
              </a:lnSpc>
              <a:buNone/>
            </a:pPr>
            <a:r>
              <a:rPr lang="en-US" sz="3350" b="1" kern="0" spc="-101" dirty="0">
                <a:solidFill>
                  <a:srgbClr val="000000"/>
                </a:solidFill>
                <a:latin typeface="Inter Bold" pitchFamily="34" charset="0"/>
                <a:ea typeface="Inter Bold" pitchFamily="34" charset="-122"/>
                <a:cs typeface="Inter Bold" pitchFamily="34" charset="-120"/>
              </a:rPr>
              <a:t>Progressive Discipline</a:t>
            </a:r>
            <a:endParaRPr lang="en-US" sz="3350" dirty="0"/>
          </a:p>
        </p:txBody>
      </p:sp>
      <p:sp>
        <p:nvSpPr>
          <p:cNvPr id="3" name="Text 1"/>
          <p:cNvSpPr/>
          <p:nvPr/>
        </p:nvSpPr>
        <p:spPr>
          <a:xfrm>
            <a:off x="642014" y="1245393"/>
            <a:ext cx="11478330" cy="261243"/>
          </a:xfrm>
          <a:prstGeom prst="rect">
            <a:avLst/>
          </a:prstGeom>
          <a:noFill/>
          <a:ln/>
        </p:spPr>
        <p:txBody>
          <a:bodyPr wrap="none" lIns="0" tIns="0" rIns="0" bIns="0" rtlCol="0" anchor="t"/>
          <a:lstStyle/>
          <a:p>
            <a:pPr>
              <a:lnSpc>
                <a:spcPct val="127000"/>
              </a:lnSpc>
            </a:pPr>
            <a:r>
              <a:rPr lang="en-US" kern="0" spc="-27" dirty="0">
                <a:solidFill>
                  <a:srgbClr val="272525"/>
                </a:solidFill>
                <a:latin typeface="Inter" pitchFamily="34" charset="0"/>
                <a:ea typeface="Inter" pitchFamily="34" charset="-122"/>
                <a:cs typeface="Inter" pitchFamily="34" charset="-120"/>
              </a:rPr>
              <a:t>When students repeatedly disrupt learning or commit serious offences, the school follows a clear process </a:t>
            </a:r>
            <a:endParaRPr lang="en-DE" kern="0" spc="-27" dirty="0">
              <a:solidFill>
                <a:srgbClr val="272525"/>
              </a:solidFill>
              <a:latin typeface="Inter" pitchFamily="34" charset="0"/>
              <a:ea typeface="Inter" pitchFamily="34" charset="-122"/>
              <a:cs typeface="Inter" pitchFamily="34" charset="-120"/>
            </a:endParaRPr>
          </a:p>
          <a:p>
            <a:pPr>
              <a:lnSpc>
                <a:spcPct val="127000"/>
              </a:lnSpc>
            </a:pPr>
            <a:r>
              <a:rPr lang="en-US" kern="0" spc="-27" dirty="0">
                <a:solidFill>
                  <a:srgbClr val="272525"/>
                </a:solidFill>
                <a:latin typeface="Inter" pitchFamily="34" charset="0"/>
                <a:ea typeface="Inter" pitchFamily="34" charset="-122"/>
                <a:cs typeface="Inter" pitchFamily="34" charset="-120"/>
              </a:rPr>
              <a:t>to address the </a:t>
            </a:r>
            <a:r>
              <a:rPr lang="en-US" kern="0" spc="-27" dirty="0" err="1">
                <a:solidFill>
                  <a:srgbClr val="272525"/>
                </a:solidFill>
                <a:latin typeface="Inter" pitchFamily="34" charset="0"/>
                <a:ea typeface="Inter" pitchFamily="34" charset="-122"/>
                <a:cs typeface="Inter" pitchFamily="34" charset="-120"/>
              </a:rPr>
              <a:t>behaviour</a:t>
            </a:r>
            <a:r>
              <a:rPr lang="en-US" sz="1300" kern="0" spc="-27" dirty="0">
                <a:solidFill>
                  <a:srgbClr val="272525"/>
                </a:solidFill>
                <a:latin typeface="Inter" pitchFamily="34" charset="0"/>
                <a:ea typeface="Inter" pitchFamily="34" charset="-122"/>
                <a:cs typeface="Inter" pitchFamily="34" charset="-120"/>
              </a:rPr>
              <a:t>.</a:t>
            </a:r>
            <a:endParaRPr lang="en-US" sz="1300" dirty="0"/>
          </a:p>
        </p:txBody>
      </p:sp>
      <p:sp>
        <p:nvSpPr>
          <p:cNvPr id="4" name="Text 2"/>
          <p:cNvSpPr/>
          <p:nvPr/>
        </p:nvSpPr>
        <p:spPr>
          <a:xfrm>
            <a:off x="661475" y="2084040"/>
            <a:ext cx="5225423" cy="267593"/>
          </a:xfrm>
          <a:prstGeom prst="rect">
            <a:avLst/>
          </a:prstGeom>
          <a:noFill/>
          <a:ln/>
        </p:spPr>
        <p:txBody>
          <a:bodyPr wrap="none" lIns="0" tIns="0" rIns="0" bIns="0" rtlCol="0" anchor="t"/>
          <a:lstStyle/>
          <a:p>
            <a:pPr marL="0" indent="0" algn="l">
              <a:lnSpc>
                <a:spcPct val="104000"/>
              </a:lnSpc>
              <a:buNone/>
            </a:pPr>
            <a:r>
              <a:rPr lang="en-US" b="1" kern="0" spc="-51" dirty="0">
                <a:solidFill>
                  <a:srgbClr val="000000"/>
                </a:solidFill>
                <a:latin typeface="Inter Bold" pitchFamily="34" charset="0"/>
                <a:ea typeface="Inter Bold" pitchFamily="34" charset="-122"/>
                <a:cs typeface="Inter Bold" pitchFamily="34" charset="-120"/>
              </a:rPr>
              <a:t>Behaviours That Require Action</a:t>
            </a:r>
            <a:endParaRPr lang="en-US" dirty="0"/>
          </a:p>
        </p:txBody>
      </p:sp>
      <p:sp>
        <p:nvSpPr>
          <p:cNvPr id="5" name="Text 3"/>
          <p:cNvSpPr/>
          <p:nvPr/>
        </p:nvSpPr>
        <p:spPr>
          <a:xfrm>
            <a:off x="661475" y="2379365"/>
            <a:ext cx="5434525" cy="3958828"/>
          </a:xfrm>
          <a:prstGeom prst="rect">
            <a:avLst/>
          </a:prstGeom>
          <a:noFill/>
          <a:ln/>
        </p:spPr>
        <p:txBody>
          <a:bodyPr wrap="square" lIns="0" tIns="0" rIns="0" bIns="0" rtlCol="0" anchor="t">
            <a:normAutofit fontScale="70000" lnSpcReduction="20000"/>
          </a:bodyPr>
          <a:lstStyle/>
          <a:p>
            <a:pPr marL="264160" indent="-264160">
              <a:lnSpc>
                <a:spcPct val="127000"/>
              </a:lnSpc>
              <a:buSzPct val="100000"/>
              <a:buFont typeface="+mj-lt"/>
              <a:buAutoNum type="arabicPeriod"/>
            </a:pPr>
            <a:r>
              <a:rPr lang="en-US" sz="2900" kern="0" spc="-27" dirty="0">
                <a:solidFill>
                  <a:srgbClr val="272525"/>
                </a:solidFill>
                <a:latin typeface="Inter" pitchFamily="34" charset="0"/>
                <a:ea typeface="Inter" pitchFamily="34" charset="-122"/>
                <a:cs typeface="Inter" pitchFamily="34" charset="-120"/>
              </a:rPr>
              <a:t>Showing disrespect to a teacher, supervisor, or staff member.</a:t>
            </a:r>
          </a:p>
          <a:p>
            <a:pPr marL="264160" indent="-264160">
              <a:lnSpc>
                <a:spcPct val="127000"/>
              </a:lnSpc>
              <a:buSzPct val="100000"/>
              <a:buFont typeface="+mj-lt"/>
              <a:buAutoNum type="arabicPeriod"/>
            </a:pPr>
            <a:r>
              <a:rPr lang="en-US" sz="2900" kern="0" spc="-27" dirty="0">
                <a:solidFill>
                  <a:srgbClr val="272525"/>
                </a:solidFill>
                <a:latin typeface="Inter" pitchFamily="34" charset="0"/>
                <a:ea typeface="Inter" pitchFamily="34" charset="-122"/>
                <a:cs typeface="Inter" pitchFamily="34" charset="-120"/>
              </a:rPr>
              <a:t>Behaving inappropriately or unsafely in the classroom.</a:t>
            </a:r>
          </a:p>
          <a:p>
            <a:pPr marL="264160" indent="-264160">
              <a:lnSpc>
                <a:spcPct val="127000"/>
              </a:lnSpc>
              <a:buSzPct val="100000"/>
              <a:buFont typeface="+mj-lt"/>
              <a:buAutoNum type="arabicPeriod"/>
            </a:pPr>
            <a:r>
              <a:rPr lang="en-US" sz="2900" kern="0" spc="-27" dirty="0">
                <a:solidFill>
                  <a:srgbClr val="272525"/>
                </a:solidFill>
                <a:latin typeface="Inter" pitchFamily="34" charset="0"/>
                <a:ea typeface="Inter" pitchFamily="34" charset="-122"/>
                <a:cs typeface="Inter" pitchFamily="34" charset="-120"/>
              </a:rPr>
              <a:t>Repeated talking or disrupting the lesson.</a:t>
            </a:r>
          </a:p>
          <a:p>
            <a:pPr marL="264160" indent="-264160">
              <a:lnSpc>
                <a:spcPct val="127000"/>
              </a:lnSpc>
              <a:buSzPct val="100000"/>
              <a:buFont typeface="+mj-lt"/>
              <a:buAutoNum type="arabicPeriod"/>
            </a:pPr>
            <a:r>
              <a:rPr lang="en-US" sz="2900" kern="0" spc="-27" dirty="0">
                <a:solidFill>
                  <a:srgbClr val="272525"/>
                </a:solidFill>
                <a:latin typeface="Inter" pitchFamily="34" charset="0"/>
                <a:ea typeface="Inter" pitchFamily="34" charset="-122"/>
                <a:cs typeface="Inter" pitchFamily="34" charset="-120"/>
              </a:rPr>
              <a:t>Using verbal or physical violence toward another student.</a:t>
            </a:r>
          </a:p>
          <a:p>
            <a:pPr marL="264160" indent="-264160">
              <a:lnSpc>
                <a:spcPct val="127000"/>
              </a:lnSpc>
              <a:buSzPct val="100000"/>
              <a:buFont typeface="+mj-lt"/>
              <a:buAutoNum type="arabicPeriod"/>
            </a:pPr>
            <a:r>
              <a:rPr lang="en-US" sz="2900" kern="0" spc="-27" dirty="0">
                <a:solidFill>
                  <a:srgbClr val="272525"/>
                </a:solidFill>
                <a:latin typeface="Inter" pitchFamily="34" charset="0"/>
                <a:ea typeface="Inter" pitchFamily="34" charset="-122"/>
                <a:cs typeface="Inter" pitchFamily="34" charset="-120"/>
              </a:rPr>
              <a:t>Repeated distraction, daydreaming, or lack of attention during tasks.</a:t>
            </a:r>
          </a:p>
          <a:p>
            <a:pPr marL="264160" indent="-264160">
              <a:lnSpc>
                <a:spcPct val="127000"/>
              </a:lnSpc>
              <a:buSzPct val="100000"/>
              <a:buFont typeface="+mj-lt"/>
              <a:buAutoNum type="arabicPeriod"/>
            </a:pPr>
            <a:r>
              <a:rPr lang="en-US" sz="2900" kern="0" spc="-27" dirty="0">
                <a:solidFill>
                  <a:srgbClr val="272525"/>
                </a:solidFill>
                <a:latin typeface="Inter" pitchFamily="34" charset="0"/>
                <a:ea typeface="Inter" pitchFamily="34" charset="-122"/>
                <a:cs typeface="Inter" pitchFamily="34" charset="-120"/>
              </a:rPr>
              <a:t>Repeatedly failing to complete academic responsibilities or submit homework.</a:t>
            </a:r>
          </a:p>
          <a:p>
            <a:pPr marL="264160" indent="-264160" algn="l">
              <a:lnSpc>
                <a:spcPct val="127000"/>
              </a:lnSpc>
              <a:buSzPct val="100000"/>
              <a:buFont typeface="+mj-lt"/>
              <a:buAutoNum type="arabicPeriod" startAt="6"/>
            </a:pPr>
            <a:endParaRPr lang="en-US" sz="1300" dirty="0"/>
          </a:p>
        </p:txBody>
      </p:sp>
      <p:sp>
        <p:nvSpPr>
          <p:cNvPr id="6" name="Text 4"/>
          <p:cNvSpPr/>
          <p:nvPr/>
        </p:nvSpPr>
        <p:spPr>
          <a:xfrm>
            <a:off x="6311147" y="1956594"/>
            <a:ext cx="5225423" cy="267593"/>
          </a:xfrm>
          <a:prstGeom prst="rect">
            <a:avLst/>
          </a:prstGeom>
          <a:noFill/>
          <a:ln/>
        </p:spPr>
        <p:txBody>
          <a:bodyPr wrap="none" lIns="0" tIns="0" rIns="0" bIns="0" rtlCol="0" anchor="t"/>
          <a:lstStyle/>
          <a:p>
            <a:pPr marL="0" indent="0" algn="l">
              <a:lnSpc>
                <a:spcPct val="104000"/>
              </a:lnSpc>
              <a:buNone/>
            </a:pPr>
            <a:r>
              <a:rPr lang="en-US" sz="1650" b="1" kern="0" spc="-51" dirty="0">
                <a:solidFill>
                  <a:srgbClr val="000000"/>
                </a:solidFill>
                <a:latin typeface="Inter Bold" pitchFamily="34" charset="0"/>
                <a:ea typeface="Inter Bold" pitchFamily="34" charset="-122"/>
                <a:cs typeface="Inter Bold" pitchFamily="34" charset="-120"/>
              </a:rPr>
              <a:t>Consequences</a:t>
            </a:r>
            <a:endParaRPr lang="en-US" sz="1650" dirty="0"/>
          </a:p>
        </p:txBody>
      </p:sp>
      <p:pic>
        <p:nvPicPr>
          <p:cNvPr id="10"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04797" y="2351633"/>
            <a:ext cx="5225423" cy="1064617"/>
          </a:xfrm>
          <a:prstGeom prst="rect">
            <a:avLst/>
          </a:prstGeom>
        </p:spPr>
      </p:pic>
      <p:sp>
        <p:nvSpPr>
          <p:cNvPr id="11" name="Text 7"/>
          <p:cNvSpPr/>
          <p:nvPr/>
        </p:nvSpPr>
        <p:spPr>
          <a:xfrm>
            <a:off x="6577642" y="2477244"/>
            <a:ext cx="4768631" cy="267593"/>
          </a:xfrm>
          <a:prstGeom prst="rect">
            <a:avLst/>
          </a:prstGeom>
          <a:noFill/>
          <a:ln/>
        </p:spPr>
        <p:txBody>
          <a:bodyPr wrap="none" lIns="0" tIns="0" rIns="0" bIns="0" rtlCol="0" anchor="t"/>
          <a:lstStyle/>
          <a:p>
            <a:pPr marL="0" indent="0" algn="l">
              <a:lnSpc>
                <a:spcPct val="104000"/>
              </a:lnSpc>
              <a:buNone/>
            </a:pPr>
            <a:r>
              <a:rPr lang="en-US" sz="1650" b="1" kern="0" spc="-51" dirty="0">
                <a:solidFill>
                  <a:srgbClr val="272525"/>
                </a:solidFill>
                <a:latin typeface="Inter Bold" pitchFamily="34" charset="0"/>
                <a:ea typeface="Inter Bold" pitchFamily="34" charset="-122"/>
                <a:cs typeface="Inter Bold" pitchFamily="34" charset="-120"/>
              </a:rPr>
              <a:t>Behaviour File</a:t>
            </a:r>
            <a:endParaRPr lang="en-US" sz="1650" dirty="0"/>
          </a:p>
        </p:txBody>
      </p:sp>
      <p:sp>
        <p:nvSpPr>
          <p:cNvPr id="12" name="Text 8"/>
          <p:cNvSpPr/>
          <p:nvPr/>
        </p:nvSpPr>
        <p:spPr>
          <a:xfrm>
            <a:off x="6577642" y="2870448"/>
            <a:ext cx="4768631" cy="261243"/>
          </a:xfrm>
          <a:prstGeom prst="rect">
            <a:avLst/>
          </a:prstGeom>
          <a:noFill/>
          <a:ln/>
        </p:spPr>
        <p:txBody>
          <a:bodyPr wrap="none" lIns="0" tIns="0" rIns="0" bIns="0" rtlCol="0" anchor="t"/>
          <a:lstStyle/>
          <a:p>
            <a:pPr marL="0" indent="0" algn="l">
              <a:lnSpc>
                <a:spcPct val="127000"/>
              </a:lnSpc>
              <a:buNone/>
            </a:pPr>
            <a:r>
              <a:rPr lang="en-US" sz="1300" kern="0" spc="-27" dirty="0">
                <a:solidFill>
                  <a:srgbClr val="272525"/>
                </a:solidFill>
                <a:latin typeface="Inter" pitchFamily="34" charset="0"/>
                <a:ea typeface="Inter" pitchFamily="34" charset="-122"/>
                <a:cs typeface="Inter" pitchFamily="34" charset="-120"/>
              </a:rPr>
              <a:t>Each incident is documented in the student's record.</a:t>
            </a:r>
            <a:endParaRPr lang="en-US" sz="1300" dirty="0"/>
          </a:p>
        </p:txBody>
      </p:sp>
      <p:pic>
        <p:nvPicPr>
          <p:cNvPr id="13"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11147" y="3617417"/>
            <a:ext cx="5225423" cy="1325860"/>
          </a:xfrm>
          <a:prstGeom prst="rect">
            <a:avLst/>
          </a:prstGeom>
        </p:spPr>
      </p:pic>
      <p:sp>
        <p:nvSpPr>
          <p:cNvPr id="14" name="Text 9"/>
          <p:cNvSpPr/>
          <p:nvPr/>
        </p:nvSpPr>
        <p:spPr>
          <a:xfrm>
            <a:off x="6539542" y="3790651"/>
            <a:ext cx="4768631" cy="267593"/>
          </a:xfrm>
          <a:prstGeom prst="rect">
            <a:avLst/>
          </a:prstGeom>
          <a:noFill/>
          <a:ln/>
        </p:spPr>
        <p:txBody>
          <a:bodyPr wrap="none" lIns="0" tIns="0" rIns="0" bIns="0" rtlCol="0" anchor="t"/>
          <a:lstStyle/>
          <a:p>
            <a:pPr marL="0" indent="0" algn="l">
              <a:lnSpc>
                <a:spcPct val="104000"/>
              </a:lnSpc>
              <a:buNone/>
            </a:pPr>
            <a:r>
              <a:rPr lang="en-US" sz="1650" b="1" kern="0" spc="-51" dirty="0">
                <a:solidFill>
                  <a:srgbClr val="272525"/>
                </a:solidFill>
                <a:latin typeface="Inter Bold" pitchFamily="34" charset="0"/>
                <a:ea typeface="Inter Bold" pitchFamily="34" charset="-122"/>
                <a:cs typeface="Inter Bold" pitchFamily="34" charset="-120"/>
              </a:rPr>
              <a:t>Parent Meeting</a:t>
            </a:r>
            <a:endParaRPr lang="en-US" sz="1650" dirty="0"/>
          </a:p>
        </p:txBody>
      </p:sp>
      <p:sp>
        <p:nvSpPr>
          <p:cNvPr id="15" name="Text 10"/>
          <p:cNvSpPr/>
          <p:nvPr/>
        </p:nvSpPr>
        <p:spPr>
          <a:xfrm>
            <a:off x="6577642" y="4138067"/>
            <a:ext cx="4768631" cy="522486"/>
          </a:xfrm>
          <a:prstGeom prst="rect">
            <a:avLst/>
          </a:prstGeom>
          <a:noFill/>
          <a:ln/>
        </p:spPr>
        <p:txBody>
          <a:bodyPr wrap="square" lIns="0" tIns="0" rIns="0" bIns="0" rtlCol="0" anchor="t">
            <a:normAutofit/>
          </a:bodyPr>
          <a:lstStyle/>
          <a:p>
            <a:pPr marL="0" indent="0" algn="l">
              <a:lnSpc>
                <a:spcPct val="127000"/>
              </a:lnSpc>
              <a:buNone/>
            </a:pPr>
            <a:r>
              <a:rPr lang="en-US" sz="1300" kern="0" spc="-27" dirty="0">
                <a:solidFill>
                  <a:srgbClr val="272525"/>
                </a:solidFill>
                <a:latin typeface="Inter" pitchFamily="34" charset="0"/>
                <a:ea typeface="Inter" pitchFamily="34" charset="-122"/>
                <a:cs typeface="Inter" pitchFamily="34" charset="-120"/>
              </a:rPr>
              <a:t>Continued violations lead to a Record of Warnings and a meeting with parents.</a:t>
            </a:r>
            <a:endParaRPr lang="en-US" sz="13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B2008F-11B1-4B86-AC6D-3F446AEE8064}"/>
              </a:ext>
            </a:extLst>
          </p:cNvPr>
          <p:cNvSpPr/>
          <p:nvPr/>
        </p:nvSpPr>
        <p:spPr>
          <a:xfrm>
            <a:off x="732816" y="1287241"/>
            <a:ext cx="11047380" cy="369332"/>
          </a:xfrm>
          <a:prstGeom prst="rect">
            <a:avLst/>
          </a:prstGeom>
        </p:spPr>
        <p:txBody>
          <a:bodyPr wrap="square">
            <a:spAutoFit/>
          </a:bodyPr>
          <a:lstStyle/>
          <a:p>
            <a:r>
              <a:rPr lang="en-US" dirty="0">
                <a:solidFill>
                  <a:schemeClr val="bg1"/>
                </a:solidFill>
              </a:rPr>
              <a:t>As your child becomes more independent, your support and guidance remain very important.</a:t>
            </a:r>
          </a:p>
        </p:txBody>
      </p:sp>
      <p:sp>
        <p:nvSpPr>
          <p:cNvPr id="3" name="Rectangle 2">
            <a:extLst>
              <a:ext uri="{FF2B5EF4-FFF2-40B4-BE49-F238E27FC236}">
                <a16:creationId xmlns:a16="http://schemas.microsoft.com/office/drawing/2014/main" id="{58C00D44-F892-4E2B-98D0-5006A5F6C1DE}"/>
              </a:ext>
            </a:extLst>
          </p:cNvPr>
          <p:cNvSpPr/>
          <p:nvPr/>
        </p:nvSpPr>
        <p:spPr>
          <a:xfrm>
            <a:off x="732817" y="617866"/>
            <a:ext cx="6141425" cy="584775"/>
          </a:xfrm>
          <a:prstGeom prst="rect">
            <a:avLst/>
          </a:prstGeom>
        </p:spPr>
        <p:txBody>
          <a:bodyPr wrap="none">
            <a:spAutoFit/>
          </a:bodyPr>
          <a:lstStyle/>
          <a:p>
            <a:r>
              <a:rPr lang="en-US" sz="3200" dirty="0">
                <a:solidFill>
                  <a:schemeClr val="bg1"/>
                </a:solidFill>
                <a:latin typeface="Inter Bold" panose="020B0604020202020204" charset="0"/>
                <a:ea typeface="Inter Bold" panose="020B0604020202020204" charset="0"/>
              </a:rPr>
              <a:t>A Special Message to Parents</a:t>
            </a:r>
            <a:endParaRPr lang="en-GB" sz="3200" dirty="0">
              <a:solidFill>
                <a:schemeClr val="bg1"/>
              </a:solidFill>
              <a:latin typeface="Inter Bold" panose="020B0604020202020204" charset="0"/>
              <a:ea typeface="Inter Bold" panose="020B0604020202020204" charset="0"/>
            </a:endParaRPr>
          </a:p>
        </p:txBody>
      </p:sp>
      <p:sp>
        <p:nvSpPr>
          <p:cNvPr id="4" name="Rectangle 3">
            <a:extLst>
              <a:ext uri="{FF2B5EF4-FFF2-40B4-BE49-F238E27FC236}">
                <a16:creationId xmlns:a16="http://schemas.microsoft.com/office/drawing/2014/main" id="{42C5F00D-8D9B-4081-9159-2C88D28DE70D}"/>
              </a:ext>
            </a:extLst>
          </p:cNvPr>
          <p:cNvSpPr/>
          <p:nvPr/>
        </p:nvSpPr>
        <p:spPr>
          <a:xfrm>
            <a:off x="609614" y="1783756"/>
            <a:ext cx="7970182" cy="3367653"/>
          </a:xfrm>
          <a:prstGeom prst="rect">
            <a:avLst/>
          </a:prstGeom>
        </p:spPr>
        <p:txBody>
          <a:bodyPr wrap="square">
            <a:spAutoFit/>
          </a:bodyPr>
          <a:lstStyle/>
          <a:p>
            <a:pPr marL="285750" indent="-285750">
              <a:lnSpc>
                <a:spcPct val="150000"/>
              </a:lnSpc>
              <a:buFont typeface="Wingdings" panose="05000000000000000000" pitchFamily="2" charset="2"/>
              <a:buChar char="ü"/>
            </a:pPr>
            <a:r>
              <a:rPr lang="en-US" b="1" dirty="0">
                <a:solidFill>
                  <a:schemeClr val="bg1"/>
                </a:solidFill>
                <a:latin typeface="Inter" panose="020B0604020202020204" charset="0"/>
                <a:ea typeface="Inter" panose="020B0604020202020204" charset="0"/>
              </a:rPr>
              <a:t>Spend time together</a:t>
            </a:r>
            <a:r>
              <a:rPr lang="en-US" dirty="0">
                <a:solidFill>
                  <a:schemeClr val="bg1"/>
                </a:solidFill>
                <a:latin typeface="Inter" panose="020B0604020202020204" charset="0"/>
                <a:ea typeface="Inter" panose="020B0604020202020204" charset="0"/>
              </a:rPr>
              <a:t>: Your presence, attention, and support are important.</a:t>
            </a:r>
          </a:p>
          <a:p>
            <a:pPr marL="285750" indent="-285750">
              <a:lnSpc>
                <a:spcPct val="150000"/>
              </a:lnSpc>
              <a:buFont typeface="Wingdings" panose="05000000000000000000" pitchFamily="2" charset="2"/>
              <a:buChar char="ü"/>
            </a:pPr>
            <a:r>
              <a:rPr lang="en-US" b="1" dirty="0">
                <a:solidFill>
                  <a:schemeClr val="bg1"/>
                </a:solidFill>
                <a:latin typeface="Inter" panose="020B0604020202020204" charset="0"/>
                <a:ea typeface="Inter" panose="020B0604020202020204" charset="0"/>
              </a:rPr>
              <a:t>Build routines: </a:t>
            </a:r>
            <a:r>
              <a:rPr lang="en-US" dirty="0">
                <a:solidFill>
                  <a:schemeClr val="bg1"/>
                </a:solidFill>
                <a:latin typeface="Inter" panose="020B0604020202020204" charset="0"/>
                <a:ea typeface="Inter" panose="020B0604020202020204" charset="0"/>
              </a:rPr>
              <a:t>Help your child manage their time and </a:t>
            </a:r>
            <a:r>
              <a:rPr lang="en-US" dirty="0" err="1">
                <a:solidFill>
                  <a:schemeClr val="bg1"/>
                </a:solidFill>
                <a:latin typeface="Inter" panose="020B0604020202020204" charset="0"/>
                <a:ea typeface="Inter" panose="020B0604020202020204" charset="0"/>
              </a:rPr>
              <a:t>organise</a:t>
            </a:r>
            <a:r>
              <a:rPr lang="en-US" dirty="0">
                <a:solidFill>
                  <a:schemeClr val="bg1"/>
                </a:solidFill>
                <a:latin typeface="Inter" panose="020B0604020202020204" charset="0"/>
                <a:ea typeface="Inter" panose="020B0604020202020204" charset="0"/>
              </a:rPr>
              <a:t> their tasks instead of doing the work for them.</a:t>
            </a:r>
          </a:p>
          <a:p>
            <a:pPr marL="285750" indent="-285750">
              <a:lnSpc>
                <a:spcPct val="150000"/>
              </a:lnSpc>
              <a:buFont typeface="Wingdings" panose="05000000000000000000" pitchFamily="2" charset="2"/>
              <a:buChar char="ü"/>
            </a:pPr>
            <a:r>
              <a:rPr lang="en-US" b="1" dirty="0">
                <a:solidFill>
                  <a:schemeClr val="bg1"/>
                </a:solidFill>
                <a:latin typeface="Inter" panose="020B0604020202020204" charset="0"/>
                <a:ea typeface="Inter" panose="020B0604020202020204" charset="0"/>
              </a:rPr>
              <a:t>Encourage responsibility:</a:t>
            </a:r>
            <a:r>
              <a:rPr lang="en-US" dirty="0">
                <a:solidFill>
                  <a:schemeClr val="bg1"/>
                </a:solidFill>
                <a:latin typeface="Inter" panose="020B0604020202020204" charset="0"/>
                <a:ea typeface="Inter" panose="020B0604020202020204" charset="0"/>
              </a:rPr>
              <a:t> Give your child age-appropriate household chores to build accountability.</a:t>
            </a:r>
          </a:p>
          <a:p>
            <a:pPr marL="285750" indent="-285750">
              <a:lnSpc>
                <a:spcPct val="150000"/>
              </a:lnSpc>
              <a:buFont typeface="Wingdings" panose="05000000000000000000" pitchFamily="2" charset="2"/>
              <a:buChar char="ü"/>
            </a:pPr>
            <a:r>
              <a:rPr lang="en-US" b="1" dirty="0">
                <a:solidFill>
                  <a:schemeClr val="bg1"/>
                </a:solidFill>
                <a:latin typeface="Inter" panose="020B0604020202020204" charset="0"/>
                <a:ea typeface="Inter" panose="020B0604020202020204" charset="0"/>
              </a:rPr>
              <a:t>Use positive guidance: </a:t>
            </a:r>
            <a:r>
              <a:rPr lang="en-US" dirty="0">
                <a:solidFill>
                  <a:schemeClr val="bg1"/>
                </a:solidFill>
                <a:latin typeface="Inter" panose="020B0604020202020204" charset="0"/>
                <a:ea typeface="Inter" panose="020B0604020202020204" charset="0"/>
              </a:rPr>
              <a:t>Encourage kindness and empathy. Please avoid hitting, screaming at, or insulting your child.</a:t>
            </a:r>
          </a:p>
        </p:txBody>
      </p:sp>
      <p:pic>
        <p:nvPicPr>
          <p:cNvPr id="8196" name="Picture 4" descr="Age-Appropriate Chores from Toddler to Teen!">
            <a:extLst>
              <a:ext uri="{FF2B5EF4-FFF2-40B4-BE49-F238E27FC236}">
                <a16:creationId xmlns:a16="http://schemas.microsoft.com/office/drawing/2014/main" id="{3F83C6D4-5BDA-4F2B-9B05-E5DCD2BD26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2999" y="1848255"/>
            <a:ext cx="3262022" cy="4299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349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4" name="Text 1"/>
          <p:cNvSpPr/>
          <p:nvPr/>
        </p:nvSpPr>
        <p:spPr>
          <a:xfrm>
            <a:off x="5233360" y="3162498"/>
            <a:ext cx="6296860" cy="907256"/>
          </a:xfrm>
          <a:prstGeom prst="rect">
            <a:avLst/>
          </a:prstGeom>
          <a:noFill/>
          <a:ln/>
        </p:spPr>
        <p:txBody>
          <a:bodyPr wrap="square" lIns="0" tIns="0" rIns="0" bIns="0" rtlCol="0" anchor="t">
            <a:noAutofit/>
          </a:bodyPr>
          <a:lstStyle/>
          <a:p>
            <a:pPr marL="0" indent="0" algn="just">
              <a:lnSpc>
                <a:spcPct val="133000"/>
              </a:lnSpc>
              <a:buNone/>
            </a:pPr>
            <a:r>
              <a:rPr lang="en-US" sz="2400" kern="0" spc="-30" dirty="0">
                <a:solidFill>
                  <a:srgbClr val="272525"/>
                </a:solidFill>
                <a:latin typeface="Inter" pitchFamily="34" charset="0"/>
                <a:ea typeface="Inter" pitchFamily="34" charset="-122"/>
                <a:cs typeface="Inter" pitchFamily="34" charset="-120"/>
              </a:rPr>
              <a:t>Welcome to the 2026–2027 academic year! We are delighted to partner with you in supporting your child's academic, social, and personal growth throughout </a:t>
            </a:r>
            <a:r>
              <a:rPr lang="en-DE" sz="2400" kern="0" spc="-30" dirty="0">
                <a:solidFill>
                  <a:srgbClr val="272525"/>
                </a:solidFill>
                <a:latin typeface="Inter" pitchFamily="34" charset="0"/>
                <a:ea typeface="Inter" pitchFamily="34" charset="-122"/>
                <a:cs typeface="Inter" pitchFamily="34" charset="-120"/>
              </a:rPr>
              <a:t>t</a:t>
            </a:r>
            <a:r>
              <a:rPr lang="en-GB" sz="2400" kern="0" spc="-30" dirty="0">
                <a:solidFill>
                  <a:srgbClr val="272525"/>
                </a:solidFill>
                <a:latin typeface="Inter" pitchFamily="34" charset="0"/>
                <a:ea typeface="Inter" pitchFamily="34" charset="-122"/>
                <a:cs typeface="Inter" pitchFamily="34" charset="-120"/>
              </a:rPr>
              <a:t>h</a:t>
            </a:r>
            <a:r>
              <a:rPr lang="en-DE" sz="2400" kern="0" spc="-30" dirty="0" err="1">
                <a:solidFill>
                  <a:srgbClr val="272525"/>
                </a:solidFill>
                <a:latin typeface="Inter" pitchFamily="34" charset="0"/>
                <a:ea typeface="Inter" pitchFamily="34" charset="-122"/>
                <a:cs typeface="Inter" pitchFamily="34" charset="-120"/>
              </a:rPr>
              <a:t>i</a:t>
            </a:r>
            <a:r>
              <a:rPr lang="en-GB" sz="2400" kern="0" spc="-30" dirty="0">
                <a:solidFill>
                  <a:srgbClr val="272525"/>
                </a:solidFill>
                <a:latin typeface="Inter" pitchFamily="34" charset="0"/>
                <a:ea typeface="Inter" pitchFamily="34" charset="-122"/>
                <a:cs typeface="Inter" pitchFamily="34" charset="-120"/>
              </a:rPr>
              <a:t>s</a:t>
            </a:r>
            <a:r>
              <a:rPr lang="en-DE" sz="2400" kern="0" spc="-30" dirty="0">
                <a:solidFill>
                  <a:srgbClr val="272525"/>
                </a:solidFill>
                <a:latin typeface="Inter" pitchFamily="34" charset="0"/>
                <a:ea typeface="Inter" pitchFamily="34" charset="-122"/>
                <a:cs typeface="Inter" pitchFamily="34" charset="-120"/>
              </a:rPr>
              <a:t> </a:t>
            </a:r>
            <a:r>
              <a:rPr lang="en-GB" sz="2400" kern="0" spc="-30" dirty="0">
                <a:solidFill>
                  <a:srgbClr val="272525"/>
                </a:solidFill>
                <a:latin typeface="Inter" pitchFamily="34" charset="0"/>
                <a:ea typeface="Inter" pitchFamily="34" charset="-122"/>
                <a:cs typeface="Inter" pitchFamily="34" charset="-120"/>
              </a:rPr>
              <a:t>a</a:t>
            </a:r>
            <a:r>
              <a:rPr lang="en-DE" sz="2400" kern="0" spc="-30" dirty="0">
                <a:solidFill>
                  <a:srgbClr val="272525"/>
                </a:solidFill>
                <a:latin typeface="Inter" pitchFamily="34" charset="0"/>
                <a:ea typeface="Inter" pitchFamily="34" charset="-122"/>
                <a:cs typeface="Inter" pitchFamily="34" charset="-120"/>
              </a:rPr>
              <a:t>c</a:t>
            </a:r>
            <a:r>
              <a:rPr lang="en-GB" sz="2400" kern="0" spc="-30" dirty="0">
                <a:solidFill>
                  <a:srgbClr val="272525"/>
                </a:solidFill>
                <a:latin typeface="Inter" pitchFamily="34" charset="0"/>
                <a:ea typeface="Inter" pitchFamily="34" charset="-122"/>
                <a:cs typeface="Inter" pitchFamily="34" charset="-120"/>
              </a:rPr>
              <a:t>a</a:t>
            </a:r>
            <a:r>
              <a:rPr lang="en-DE" sz="2400" kern="0" spc="-30" dirty="0">
                <a:solidFill>
                  <a:srgbClr val="272525"/>
                </a:solidFill>
                <a:latin typeface="Inter" pitchFamily="34" charset="0"/>
                <a:ea typeface="Inter" pitchFamily="34" charset="-122"/>
                <a:cs typeface="Inter" pitchFamily="34" charset="-120"/>
              </a:rPr>
              <a:t>d</a:t>
            </a:r>
            <a:r>
              <a:rPr lang="en-GB" sz="2400" kern="0" spc="-30" dirty="0">
                <a:solidFill>
                  <a:srgbClr val="272525"/>
                </a:solidFill>
                <a:latin typeface="Inter" pitchFamily="34" charset="0"/>
                <a:ea typeface="Inter" pitchFamily="34" charset="-122"/>
                <a:cs typeface="Inter" pitchFamily="34" charset="-120"/>
              </a:rPr>
              <a:t>e</a:t>
            </a:r>
            <a:r>
              <a:rPr lang="en-DE" sz="2400" kern="0" spc="-30" dirty="0">
                <a:solidFill>
                  <a:srgbClr val="272525"/>
                </a:solidFill>
                <a:latin typeface="Inter" pitchFamily="34" charset="0"/>
                <a:ea typeface="Inter" pitchFamily="34" charset="-122"/>
                <a:cs typeface="Inter" pitchFamily="34" charset="-120"/>
              </a:rPr>
              <a:t>m</a:t>
            </a:r>
            <a:r>
              <a:rPr lang="en-GB" sz="2400" kern="0" spc="-30" dirty="0" err="1">
                <a:solidFill>
                  <a:srgbClr val="272525"/>
                </a:solidFill>
                <a:latin typeface="Inter" pitchFamily="34" charset="0"/>
                <a:ea typeface="Inter" pitchFamily="34" charset="-122"/>
                <a:cs typeface="Inter" pitchFamily="34" charset="-120"/>
              </a:rPr>
              <a:t>i</a:t>
            </a:r>
            <a:r>
              <a:rPr lang="en-DE" sz="2400" kern="0" spc="-30" dirty="0">
                <a:solidFill>
                  <a:srgbClr val="272525"/>
                </a:solidFill>
                <a:latin typeface="Inter" pitchFamily="34" charset="0"/>
                <a:ea typeface="Inter" pitchFamily="34" charset="-122"/>
                <a:cs typeface="Inter" pitchFamily="34" charset="-120"/>
              </a:rPr>
              <a:t>c </a:t>
            </a:r>
            <a:r>
              <a:rPr lang="en-GB" sz="2400" kern="0" spc="-30" dirty="0">
                <a:solidFill>
                  <a:srgbClr val="272525"/>
                </a:solidFill>
                <a:latin typeface="Inter" pitchFamily="34" charset="0"/>
                <a:ea typeface="Inter" pitchFamily="34" charset="-122"/>
                <a:cs typeface="Inter" pitchFamily="34" charset="-120"/>
              </a:rPr>
              <a:t>y</a:t>
            </a:r>
            <a:r>
              <a:rPr lang="en-DE" sz="2400" kern="0" spc="-30" dirty="0">
                <a:solidFill>
                  <a:srgbClr val="272525"/>
                </a:solidFill>
                <a:latin typeface="Inter" pitchFamily="34" charset="0"/>
                <a:ea typeface="Inter" pitchFamily="34" charset="-122"/>
                <a:cs typeface="Inter" pitchFamily="34" charset="-120"/>
              </a:rPr>
              <a:t>e</a:t>
            </a:r>
            <a:r>
              <a:rPr lang="en-GB" sz="2400" kern="0" spc="-30" dirty="0">
                <a:solidFill>
                  <a:srgbClr val="272525"/>
                </a:solidFill>
                <a:latin typeface="Inter" pitchFamily="34" charset="0"/>
                <a:ea typeface="Inter" pitchFamily="34" charset="-122"/>
                <a:cs typeface="Inter" pitchFamily="34" charset="-120"/>
              </a:rPr>
              <a:t>a</a:t>
            </a:r>
            <a:r>
              <a:rPr lang="en-DE" sz="2400" kern="0" spc="-30" dirty="0">
                <a:solidFill>
                  <a:srgbClr val="272525"/>
                </a:solidFill>
                <a:latin typeface="Inter" pitchFamily="34" charset="0"/>
                <a:ea typeface="Inter" pitchFamily="34" charset="-122"/>
                <a:cs typeface="Inter" pitchFamily="34" charset="-120"/>
              </a:rPr>
              <a:t>r</a:t>
            </a:r>
            <a:r>
              <a:rPr lang="en-US" sz="2400" kern="0" spc="-30" dirty="0">
                <a:solidFill>
                  <a:srgbClr val="272525"/>
                </a:solidFill>
                <a:latin typeface="Inter" pitchFamily="34" charset="0"/>
                <a:ea typeface="Inter" pitchFamily="34" charset="-122"/>
                <a:cs typeface="Inter" pitchFamily="34" charset="-120"/>
              </a:rPr>
              <a:t>.</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6D0A908-48F9-4576-BC31-F192FCC5D44A}"/>
              </a:ext>
            </a:extLst>
          </p:cNvPr>
          <p:cNvSpPr txBox="1"/>
          <p:nvPr/>
        </p:nvSpPr>
        <p:spPr>
          <a:xfrm>
            <a:off x="160767" y="386080"/>
            <a:ext cx="9867153" cy="2952155"/>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ü"/>
            </a:pPr>
            <a:r>
              <a:rPr lang="en-US" b="1" dirty="0" err="1">
                <a:solidFill>
                  <a:schemeClr val="bg1"/>
                </a:solidFill>
                <a:latin typeface="Inter" panose="020B0604020202020204" charset="0"/>
                <a:ea typeface="Inter" panose="020B0604020202020204" charset="0"/>
              </a:rPr>
              <a:t>Nurtur</a:t>
            </a:r>
            <a:r>
              <a:rPr lang="en-DE" b="1" dirty="0">
                <a:solidFill>
                  <a:schemeClr val="bg1"/>
                </a:solidFill>
                <a:latin typeface="Inter" panose="020B0604020202020204" charset="0"/>
                <a:ea typeface="Inter" panose="020B0604020202020204" charset="0"/>
              </a:rPr>
              <a:t>e </a:t>
            </a:r>
            <a:r>
              <a:rPr lang="en-US" b="1" dirty="0">
                <a:solidFill>
                  <a:schemeClr val="bg1"/>
                </a:solidFill>
                <a:latin typeface="Inter" panose="020B0604020202020204" charset="0"/>
                <a:ea typeface="Inter" panose="020B0604020202020204" charset="0"/>
              </a:rPr>
              <a:t>Healthy Screen Habits</a:t>
            </a:r>
            <a:r>
              <a:rPr lang="en-DE" b="1" dirty="0">
                <a:solidFill>
                  <a:schemeClr val="bg1"/>
                </a:solidFill>
                <a:latin typeface="Inter" panose="020B0604020202020204" charset="0"/>
                <a:ea typeface="Inter" panose="020B0604020202020204" charset="0"/>
              </a:rPr>
              <a:t>: </a:t>
            </a:r>
            <a:r>
              <a:rPr lang="en-US" dirty="0">
                <a:solidFill>
                  <a:schemeClr val="bg1"/>
                </a:solidFill>
                <a:latin typeface="Inter" panose="020B0604020202020204" charset="0"/>
                <a:ea typeface="Inter" panose="020B0604020202020204" charset="0"/>
              </a:rPr>
              <a:t>As your child enters Primary 4, they will face a more demanding academic curriculum that requires deeper focus, critical thinking, and sustained attention. While technology is a valuable learning tool, excessive screen time and mobile phone use can significantly hinder their development and school performance.</a:t>
            </a:r>
            <a:endParaRPr lang="en-DE" dirty="0">
              <a:solidFill>
                <a:schemeClr val="bg1"/>
              </a:solidFill>
              <a:latin typeface="Inter" panose="020B0604020202020204" charset="0"/>
              <a:ea typeface="Inter" panose="020B0604020202020204" charset="0"/>
            </a:endParaRPr>
          </a:p>
          <a:p>
            <a:pPr algn="just">
              <a:lnSpc>
                <a:spcPct val="150000"/>
              </a:lnSpc>
            </a:pPr>
            <a:endParaRPr lang="en-DE" b="1" dirty="0">
              <a:solidFill>
                <a:schemeClr val="bg1"/>
              </a:solidFill>
              <a:latin typeface="Inter" panose="020B0604020202020204" charset="0"/>
              <a:ea typeface="Inter" panose="020B0604020202020204" charset="0"/>
            </a:endParaRPr>
          </a:p>
          <a:p>
            <a:pPr algn="just">
              <a:lnSpc>
                <a:spcPct val="150000"/>
              </a:lnSpc>
            </a:pPr>
            <a:endParaRPr lang="en-DE" dirty="0">
              <a:solidFill>
                <a:schemeClr val="bg1"/>
              </a:solidFill>
              <a:latin typeface="Inter" panose="020B0604020202020204" charset="0"/>
              <a:ea typeface="Inter" panose="020B0604020202020204" charset="0"/>
            </a:endParaRPr>
          </a:p>
        </p:txBody>
      </p:sp>
      <p:pic>
        <p:nvPicPr>
          <p:cNvPr id="1032" name="Picture 8" descr="Is Your Child Experiencing A Phone Addiction? | ArticleCube">
            <a:extLst>
              <a:ext uri="{FF2B5EF4-FFF2-40B4-BE49-F238E27FC236}">
                <a16:creationId xmlns:a16="http://schemas.microsoft.com/office/drawing/2014/main" id="{A04FF400-AA2D-47A3-8FE5-972BF173BD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2591" y="3423920"/>
            <a:ext cx="6918642"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47066D01-00D0-4A0B-9926-D55B0BE5F787}"/>
              </a:ext>
            </a:extLst>
          </p:cNvPr>
          <p:cNvPicPr>
            <a:picLocks noChangeAspect="1"/>
          </p:cNvPicPr>
          <p:nvPr/>
        </p:nvPicPr>
        <p:blipFill>
          <a:blip r:embed="rId3"/>
          <a:stretch>
            <a:fillRect/>
          </a:stretch>
        </p:blipFill>
        <p:spPr>
          <a:xfrm>
            <a:off x="388992" y="3519766"/>
            <a:ext cx="4406527" cy="3048000"/>
          </a:xfrm>
          <a:prstGeom prst="rect">
            <a:avLst/>
          </a:prstGeom>
        </p:spPr>
      </p:pic>
    </p:spTree>
    <p:extLst>
      <p:ext uri="{BB962C8B-B14F-4D97-AF65-F5344CB8AC3E}">
        <p14:creationId xmlns:p14="http://schemas.microsoft.com/office/powerpoint/2010/main" val="1932461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200469-DAF7-46F8-A306-F98BC66BA392}"/>
              </a:ext>
            </a:extLst>
          </p:cNvPr>
          <p:cNvSpPr/>
          <p:nvPr/>
        </p:nvSpPr>
        <p:spPr>
          <a:xfrm>
            <a:off x="782320" y="498679"/>
            <a:ext cx="6096000" cy="5860643"/>
          </a:xfrm>
          <a:prstGeom prst="rect">
            <a:avLst/>
          </a:prstGeom>
        </p:spPr>
        <p:txBody>
          <a:bodyPr>
            <a:spAutoFit/>
          </a:bodyPr>
          <a:lstStyle/>
          <a:p>
            <a:pPr algn="just">
              <a:lnSpc>
                <a:spcPct val="150000"/>
              </a:lnSpc>
            </a:pPr>
            <a:r>
              <a:rPr lang="en-US" b="1" dirty="0">
                <a:solidFill>
                  <a:schemeClr val="bg1"/>
                </a:solidFill>
                <a:latin typeface="Inter" panose="020B0604020202020204" charset="0"/>
                <a:ea typeface="Inter" panose="020B0604020202020204" charset="0"/>
              </a:rPr>
              <a:t>The Negative Effects of Excessive Screen Use:</a:t>
            </a:r>
            <a:endParaRPr lang="en-DE" b="1" dirty="0">
              <a:solidFill>
                <a:schemeClr val="bg1"/>
              </a:solidFill>
              <a:latin typeface="Inter" panose="020B0604020202020204" charset="0"/>
              <a:ea typeface="Inter" panose="020B0604020202020204" charset="0"/>
            </a:endParaRPr>
          </a:p>
          <a:p>
            <a:pPr marL="285750" indent="-285750" algn="just">
              <a:lnSpc>
                <a:spcPct val="150000"/>
              </a:lnSpc>
              <a:buFont typeface="Wingdings" panose="05000000000000000000" pitchFamily="2" charset="2"/>
              <a:buChar char="ü"/>
            </a:pPr>
            <a:r>
              <a:rPr lang="en-US" b="1" dirty="0">
                <a:solidFill>
                  <a:schemeClr val="bg1"/>
                </a:solidFill>
                <a:latin typeface="Inter" panose="020B0604020202020204" charset="0"/>
                <a:ea typeface="Inter" panose="020B0604020202020204" charset="0"/>
              </a:rPr>
              <a:t>Reduced Attention Span</a:t>
            </a:r>
            <a:r>
              <a:rPr lang="en-US" dirty="0">
                <a:solidFill>
                  <a:schemeClr val="bg1"/>
                </a:solidFill>
                <a:latin typeface="Inter" panose="020B0604020202020204" charset="0"/>
                <a:ea typeface="Inter" panose="020B0604020202020204" charset="0"/>
              </a:rPr>
              <a:t>: Overstimulation from screens makes it harder for students to focus on classroom lessons and reading materials.</a:t>
            </a:r>
            <a:endParaRPr lang="en-DE" dirty="0">
              <a:solidFill>
                <a:schemeClr val="bg1"/>
              </a:solidFill>
              <a:latin typeface="Inter" panose="020B0604020202020204" charset="0"/>
              <a:ea typeface="Inter" panose="020B0604020202020204" charset="0"/>
            </a:endParaRPr>
          </a:p>
          <a:p>
            <a:pPr marL="285750" indent="-285750" algn="just">
              <a:lnSpc>
                <a:spcPct val="150000"/>
              </a:lnSpc>
              <a:buFont typeface="Wingdings" panose="05000000000000000000" pitchFamily="2" charset="2"/>
              <a:buChar char="ü"/>
            </a:pPr>
            <a:r>
              <a:rPr lang="en-US" b="1" dirty="0">
                <a:solidFill>
                  <a:schemeClr val="bg1"/>
                </a:solidFill>
                <a:latin typeface="Inter" panose="020B0604020202020204" charset="0"/>
                <a:ea typeface="Inter" panose="020B0604020202020204" charset="0"/>
              </a:rPr>
              <a:t>Disrupted Sleep: </a:t>
            </a:r>
            <a:r>
              <a:rPr lang="en-US" dirty="0">
                <a:solidFill>
                  <a:schemeClr val="bg1"/>
                </a:solidFill>
                <a:latin typeface="Inter" panose="020B0604020202020204" charset="0"/>
                <a:ea typeface="Inter" panose="020B0604020202020204" charset="0"/>
              </a:rPr>
              <a:t>The blue light from mobile devices suppresses melatonin, leading to poor sleep quality and daytime fatigue.</a:t>
            </a:r>
            <a:endParaRPr lang="en-DE" dirty="0">
              <a:solidFill>
                <a:schemeClr val="bg1"/>
              </a:solidFill>
              <a:latin typeface="Inter" panose="020B0604020202020204" charset="0"/>
              <a:ea typeface="Inter" panose="020B0604020202020204" charset="0"/>
            </a:endParaRPr>
          </a:p>
          <a:p>
            <a:pPr marL="285750" indent="-285750" algn="just">
              <a:lnSpc>
                <a:spcPct val="150000"/>
              </a:lnSpc>
              <a:buFont typeface="Wingdings" panose="05000000000000000000" pitchFamily="2" charset="2"/>
              <a:buChar char="ü"/>
            </a:pPr>
            <a:r>
              <a:rPr lang="en-US" b="1" dirty="0">
                <a:solidFill>
                  <a:schemeClr val="bg1"/>
                </a:solidFill>
                <a:latin typeface="Inter" panose="020B0604020202020204" charset="0"/>
                <a:ea typeface="Inter" panose="020B0604020202020204" charset="0"/>
              </a:rPr>
              <a:t>Decreased Physical Health: </a:t>
            </a:r>
            <a:r>
              <a:rPr lang="en-US" dirty="0">
                <a:solidFill>
                  <a:schemeClr val="bg1"/>
                </a:solidFill>
                <a:latin typeface="Inter" panose="020B0604020202020204" charset="0"/>
                <a:ea typeface="Inter" panose="020B0604020202020204" charset="0"/>
              </a:rPr>
              <a:t>Extended sedentary behavior contributes to eye strain, poor posture, and less physical activity.</a:t>
            </a:r>
            <a:endParaRPr lang="en-DE" dirty="0">
              <a:solidFill>
                <a:schemeClr val="bg1"/>
              </a:solidFill>
              <a:latin typeface="Inter" panose="020B0604020202020204" charset="0"/>
              <a:ea typeface="Inter" panose="020B0604020202020204" charset="0"/>
            </a:endParaRPr>
          </a:p>
          <a:p>
            <a:pPr marL="285750" indent="-285750" algn="just">
              <a:lnSpc>
                <a:spcPct val="150000"/>
              </a:lnSpc>
              <a:buFont typeface="Wingdings" panose="05000000000000000000" pitchFamily="2" charset="2"/>
              <a:buChar char="ü"/>
            </a:pPr>
            <a:r>
              <a:rPr lang="en-US" b="1" dirty="0">
                <a:solidFill>
                  <a:schemeClr val="bg1"/>
                </a:solidFill>
                <a:latin typeface="Inter" panose="020B0604020202020204" charset="0"/>
                <a:ea typeface="Inter" panose="020B0604020202020204" charset="0"/>
              </a:rPr>
              <a:t>Impacted Social Skills</a:t>
            </a:r>
            <a:r>
              <a:rPr lang="en-US" dirty="0">
                <a:solidFill>
                  <a:schemeClr val="bg1"/>
                </a:solidFill>
                <a:latin typeface="Inter" panose="020B0604020202020204" charset="0"/>
                <a:ea typeface="Inter" panose="020B0604020202020204" charset="0"/>
              </a:rPr>
              <a:t>: Relying on digital communication limits opportunities to practice crucial face-to-face social </a:t>
            </a:r>
            <a:r>
              <a:rPr lang="en-GB" dirty="0">
                <a:solidFill>
                  <a:schemeClr val="bg1"/>
                </a:solidFill>
                <a:latin typeface="Inter" panose="020B0604020202020204" charset="0"/>
                <a:ea typeface="Inter" panose="020B0604020202020204" charset="0"/>
              </a:rPr>
              <a:t>c</a:t>
            </a:r>
            <a:r>
              <a:rPr lang="en-DE" dirty="0">
                <a:solidFill>
                  <a:schemeClr val="bg1"/>
                </a:solidFill>
                <a:latin typeface="Inter" panose="020B0604020202020204" charset="0"/>
                <a:ea typeface="Inter" panose="020B0604020202020204" charset="0"/>
              </a:rPr>
              <a:t>u</a:t>
            </a:r>
            <a:r>
              <a:rPr lang="en-GB" dirty="0">
                <a:solidFill>
                  <a:schemeClr val="bg1"/>
                </a:solidFill>
                <a:latin typeface="Inter" panose="020B0604020202020204" charset="0"/>
                <a:ea typeface="Inter" panose="020B0604020202020204" charset="0"/>
              </a:rPr>
              <a:t>e</a:t>
            </a:r>
            <a:r>
              <a:rPr lang="en-DE" dirty="0">
                <a:solidFill>
                  <a:schemeClr val="bg1"/>
                </a:solidFill>
                <a:latin typeface="Inter" panose="020B0604020202020204" charset="0"/>
                <a:ea typeface="Inter" panose="020B0604020202020204" charset="0"/>
              </a:rPr>
              <a:t>s</a:t>
            </a:r>
            <a:r>
              <a:rPr lang="en-US" dirty="0">
                <a:solidFill>
                  <a:schemeClr val="bg1"/>
                </a:solidFill>
                <a:latin typeface="Inter" panose="020B0604020202020204" charset="0"/>
                <a:ea typeface="Inter" panose="020B0604020202020204" charset="0"/>
              </a:rPr>
              <a:t> and emotional regulation.</a:t>
            </a:r>
            <a:endParaRPr lang="en-DE" dirty="0">
              <a:solidFill>
                <a:schemeClr val="bg1"/>
              </a:solidFill>
              <a:latin typeface="Inter" panose="020B0604020202020204" charset="0"/>
              <a:ea typeface="Inter" panose="020B0604020202020204" charset="0"/>
            </a:endParaRPr>
          </a:p>
        </p:txBody>
      </p:sp>
      <p:pic>
        <p:nvPicPr>
          <p:cNvPr id="3" name="Picture 2">
            <a:extLst>
              <a:ext uri="{FF2B5EF4-FFF2-40B4-BE49-F238E27FC236}">
                <a16:creationId xmlns:a16="http://schemas.microsoft.com/office/drawing/2014/main" id="{9F3B45F5-A78C-4C9C-B9AD-E5D8C4EF58E1}"/>
              </a:ext>
            </a:extLst>
          </p:cNvPr>
          <p:cNvPicPr>
            <a:picLocks noChangeAspect="1"/>
          </p:cNvPicPr>
          <p:nvPr/>
        </p:nvPicPr>
        <p:blipFill>
          <a:blip r:embed="rId2"/>
          <a:stretch>
            <a:fillRect/>
          </a:stretch>
        </p:blipFill>
        <p:spPr>
          <a:xfrm>
            <a:off x="7341234" y="498679"/>
            <a:ext cx="4485005" cy="5860643"/>
          </a:xfrm>
          <a:prstGeom prst="rect">
            <a:avLst/>
          </a:prstGeom>
        </p:spPr>
      </p:pic>
    </p:spTree>
    <p:extLst>
      <p:ext uri="{BB962C8B-B14F-4D97-AF65-F5344CB8AC3E}">
        <p14:creationId xmlns:p14="http://schemas.microsoft.com/office/powerpoint/2010/main" val="1222935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DBC5E8-60C2-4391-97BE-DA2D620D235B}"/>
              </a:ext>
            </a:extLst>
          </p:cNvPr>
          <p:cNvSpPr/>
          <p:nvPr/>
        </p:nvSpPr>
        <p:spPr>
          <a:xfrm>
            <a:off x="762000" y="684520"/>
            <a:ext cx="10546080" cy="2951193"/>
          </a:xfrm>
          <a:prstGeom prst="rect">
            <a:avLst/>
          </a:prstGeom>
        </p:spPr>
        <p:txBody>
          <a:bodyPr wrap="square">
            <a:spAutoFit/>
          </a:bodyPr>
          <a:lstStyle/>
          <a:p>
            <a:pPr algn="just">
              <a:lnSpc>
                <a:spcPct val="150000"/>
              </a:lnSpc>
            </a:pPr>
            <a:r>
              <a:rPr lang="en-US" dirty="0">
                <a:solidFill>
                  <a:schemeClr val="bg1"/>
                </a:solidFill>
                <a:latin typeface="Inter" panose="020B0604020202020204" charset="0"/>
                <a:ea typeface="Inter" panose="020B0604020202020204" charset="0"/>
              </a:rPr>
              <a:t>We kindly urge parents to establish clear boundaries by limiting non-educational screen time to a maximum of one hour per day. Consider enforcing a "screens off" rule at least one hour before bedtime and replacing device time with reading, outdoor play, or family conversation. Your support at home is vital in helping your child build the healthy habits they need to thrive this school year!</a:t>
            </a:r>
            <a:endParaRPr lang="en-DE" dirty="0">
              <a:solidFill>
                <a:schemeClr val="bg1"/>
              </a:solidFill>
              <a:latin typeface="Inter" panose="020B0604020202020204" charset="0"/>
              <a:ea typeface="Inter" panose="020B0604020202020204" charset="0"/>
            </a:endParaRPr>
          </a:p>
          <a:p>
            <a:pPr algn="just">
              <a:lnSpc>
                <a:spcPct val="150000"/>
              </a:lnSpc>
            </a:pPr>
            <a:r>
              <a:rPr lang="en-DE" b="1" dirty="0">
                <a:solidFill>
                  <a:schemeClr val="bg1"/>
                </a:solidFill>
                <a:latin typeface="Inter" panose="020B0604020202020204" charset="0"/>
                <a:ea typeface="Inter" panose="020B0604020202020204" charset="0"/>
              </a:rPr>
              <a:t>Some </a:t>
            </a:r>
            <a:r>
              <a:rPr lang="en-GB" b="1" dirty="0">
                <a:solidFill>
                  <a:schemeClr val="bg1"/>
                </a:solidFill>
                <a:latin typeface="Inter" panose="020B0604020202020204" charset="0"/>
                <a:ea typeface="Inter" panose="020B0604020202020204" charset="0"/>
              </a:rPr>
              <a:t>h</a:t>
            </a:r>
            <a:r>
              <a:rPr lang="en-DE" b="1" dirty="0">
                <a:solidFill>
                  <a:schemeClr val="bg1"/>
                </a:solidFill>
                <a:latin typeface="Inter" panose="020B0604020202020204" charset="0"/>
                <a:ea typeface="Inter" panose="020B0604020202020204" charset="0"/>
              </a:rPr>
              <a:t>e</a:t>
            </a:r>
            <a:r>
              <a:rPr lang="en-GB" b="1" dirty="0">
                <a:solidFill>
                  <a:schemeClr val="bg1"/>
                </a:solidFill>
                <a:latin typeface="Inter" panose="020B0604020202020204" charset="0"/>
                <a:ea typeface="Inter" panose="020B0604020202020204" charset="0"/>
              </a:rPr>
              <a:t>l</a:t>
            </a:r>
            <a:r>
              <a:rPr lang="en-DE" b="1" dirty="0">
                <a:solidFill>
                  <a:schemeClr val="bg1"/>
                </a:solidFill>
                <a:latin typeface="Inter" panose="020B0604020202020204" charset="0"/>
                <a:ea typeface="Inter" panose="020B0604020202020204" charset="0"/>
              </a:rPr>
              <a:t>p</a:t>
            </a:r>
            <a:r>
              <a:rPr lang="en-GB" b="1" dirty="0">
                <a:solidFill>
                  <a:schemeClr val="bg1"/>
                </a:solidFill>
                <a:latin typeface="Inter" panose="020B0604020202020204" charset="0"/>
                <a:ea typeface="Inter" panose="020B0604020202020204" charset="0"/>
              </a:rPr>
              <a:t>f</a:t>
            </a:r>
            <a:r>
              <a:rPr lang="en-DE" b="1" dirty="0">
                <a:solidFill>
                  <a:schemeClr val="bg1"/>
                </a:solidFill>
                <a:latin typeface="Inter" panose="020B0604020202020204" charset="0"/>
                <a:ea typeface="Inter" panose="020B0604020202020204" charset="0"/>
              </a:rPr>
              <a:t>u</a:t>
            </a:r>
            <a:r>
              <a:rPr lang="en-GB" b="1" dirty="0">
                <a:solidFill>
                  <a:schemeClr val="bg1"/>
                </a:solidFill>
                <a:latin typeface="Inter" panose="020B0604020202020204" charset="0"/>
                <a:ea typeface="Inter" panose="020B0604020202020204" charset="0"/>
              </a:rPr>
              <a:t>l</a:t>
            </a:r>
            <a:r>
              <a:rPr lang="en-DE" b="1" dirty="0">
                <a:solidFill>
                  <a:schemeClr val="bg1"/>
                </a:solidFill>
                <a:latin typeface="Inter" panose="020B0604020202020204" charset="0"/>
                <a:ea typeface="Inter" panose="020B0604020202020204" charset="0"/>
              </a:rPr>
              <a:t> applications:</a:t>
            </a:r>
          </a:p>
          <a:p>
            <a:pPr algn="just">
              <a:lnSpc>
                <a:spcPct val="150000"/>
              </a:lnSpc>
            </a:pPr>
            <a:r>
              <a:rPr lang="en-GB" b="1" dirty="0"/>
              <a:t>Google Family Link</a:t>
            </a:r>
            <a:r>
              <a:rPr lang="en-DE" b="1" dirty="0"/>
              <a:t>             </a:t>
            </a:r>
            <a:r>
              <a:rPr lang="en-GB" b="1" dirty="0"/>
              <a:t>Qustodio</a:t>
            </a:r>
            <a:r>
              <a:rPr lang="en-DE" b="1" dirty="0"/>
              <a:t>                                </a:t>
            </a:r>
            <a:r>
              <a:rPr lang="en-GB" b="1" dirty="0"/>
              <a:t>K</a:t>
            </a:r>
            <a:r>
              <a:rPr lang="en-DE" b="1" dirty="0" err="1"/>
              <a:t>i</a:t>
            </a:r>
            <a:r>
              <a:rPr lang="en-GB" b="1" dirty="0"/>
              <a:t>d</a:t>
            </a:r>
            <a:r>
              <a:rPr lang="en-DE" b="1" dirty="0"/>
              <a:t>s360                 </a:t>
            </a:r>
            <a:r>
              <a:rPr lang="en-GB" b="1" dirty="0"/>
              <a:t>M</a:t>
            </a:r>
            <a:r>
              <a:rPr lang="en-DE" b="1" dirty="0" err="1"/>
              <a:t>i</a:t>
            </a:r>
            <a:r>
              <a:rPr lang="en-GB" b="1" dirty="0"/>
              <a:t>c</a:t>
            </a:r>
            <a:r>
              <a:rPr lang="en-DE" b="1" dirty="0"/>
              <a:t>r</a:t>
            </a:r>
            <a:r>
              <a:rPr lang="en-GB" b="1" dirty="0"/>
              <a:t>o</a:t>
            </a:r>
            <a:r>
              <a:rPr lang="en-DE" b="1" dirty="0"/>
              <a:t>s</a:t>
            </a:r>
            <a:r>
              <a:rPr lang="en-GB" b="1" dirty="0"/>
              <a:t>o</a:t>
            </a:r>
            <a:r>
              <a:rPr lang="en-DE" b="1" dirty="0"/>
              <a:t>f</a:t>
            </a:r>
            <a:r>
              <a:rPr lang="en-GB" b="1" dirty="0"/>
              <a:t>t</a:t>
            </a:r>
            <a:r>
              <a:rPr lang="en-DE" b="1" dirty="0"/>
              <a:t> </a:t>
            </a:r>
            <a:r>
              <a:rPr lang="en-GB" b="1" dirty="0"/>
              <a:t>f</a:t>
            </a:r>
            <a:r>
              <a:rPr lang="en-DE" b="1" dirty="0"/>
              <a:t>a</a:t>
            </a:r>
            <a:r>
              <a:rPr lang="en-GB" b="1" dirty="0"/>
              <a:t>m</a:t>
            </a:r>
            <a:r>
              <a:rPr lang="en-DE" b="1" dirty="0" err="1"/>
              <a:t>i</a:t>
            </a:r>
            <a:r>
              <a:rPr lang="en-GB" b="1" dirty="0"/>
              <a:t>l</a:t>
            </a:r>
            <a:r>
              <a:rPr lang="en-DE" b="1" dirty="0"/>
              <a:t>y </a:t>
            </a:r>
            <a:r>
              <a:rPr lang="en-GB" b="1" dirty="0"/>
              <a:t>s</a:t>
            </a:r>
            <a:r>
              <a:rPr lang="en-DE" b="1" dirty="0"/>
              <a:t>a</a:t>
            </a:r>
            <a:r>
              <a:rPr lang="en-GB" b="1" dirty="0"/>
              <a:t>f</a:t>
            </a:r>
            <a:r>
              <a:rPr lang="en-DE" b="1" dirty="0"/>
              <a:t>e</a:t>
            </a:r>
            <a:r>
              <a:rPr lang="en-GB" b="1" dirty="0"/>
              <a:t>t</a:t>
            </a:r>
            <a:r>
              <a:rPr lang="en-DE" b="1" dirty="0"/>
              <a:t>y</a:t>
            </a:r>
            <a:endParaRPr lang="en-GB" b="1" dirty="0">
              <a:solidFill>
                <a:schemeClr val="bg1"/>
              </a:solidFill>
              <a:latin typeface="Inter" panose="020B0604020202020204" charset="0"/>
              <a:ea typeface="Inter" panose="020B0604020202020204" charset="0"/>
            </a:endParaRPr>
          </a:p>
        </p:txBody>
      </p:sp>
      <p:pic>
        <p:nvPicPr>
          <p:cNvPr id="2050" name="Picture 2">
            <a:extLst>
              <a:ext uri="{FF2B5EF4-FFF2-40B4-BE49-F238E27FC236}">
                <a16:creationId xmlns:a16="http://schemas.microsoft.com/office/drawing/2014/main" id="{4CFE8919-3C14-48AB-B07B-2B5774CC9B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998" y="3943350"/>
            <a:ext cx="2143125" cy="1714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0AB5EA0F-D577-4B95-A123-EF465A324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0918" y="3872230"/>
            <a:ext cx="2143125" cy="17145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Kids360: Parental Control App - التطبيقات على Google Play">
            <a:extLst>
              <a:ext uri="{FF2B5EF4-FFF2-40B4-BE49-F238E27FC236}">
                <a16:creationId xmlns:a16="http://schemas.microsoft.com/office/drawing/2014/main" id="{D2B80457-4BDF-44E8-BDC6-FE77EFC472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2838" y="3872230"/>
            <a:ext cx="2128838" cy="17145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Microsoft Family Safety - Apps on Google Play">
            <a:extLst>
              <a:ext uri="{FF2B5EF4-FFF2-40B4-BE49-F238E27FC236}">
                <a16:creationId xmlns:a16="http://schemas.microsoft.com/office/drawing/2014/main" id="{DA0A15BB-6018-4AB3-B3AF-05FFAEF658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40471" y="3856990"/>
            <a:ext cx="2467609"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588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570409"/>
            <a:ext cx="6296860" cy="489148"/>
          </a:xfrm>
          <a:prstGeom prst="rect">
            <a:avLst/>
          </a:prstGeom>
          <a:noFill/>
          <a:ln/>
        </p:spPr>
        <p:txBody>
          <a:bodyPr wrap="none" lIns="0" tIns="0" rIns="0" bIns="0" rtlCol="0" anchor="t"/>
          <a:lstStyle/>
          <a:p>
            <a:pPr marL="0" indent="0" algn="l">
              <a:lnSpc>
                <a:spcPct val="104000"/>
              </a:lnSpc>
              <a:buNone/>
            </a:pPr>
            <a:r>
              <a:rPr lang="en-DE" sz="3050" b="1" kern="0" spc="-92" dirty="0">
                <a:solidFill>
                  <a:srgbClr val="000000"/>
                </a:solidFill>
                <a:latin typeface="Inter Bold" pitchFamily="34" charset="0"/>
                <a:ea typeface="Inter Bold" pitchFamily="34" charset="-122"/>
                <a:cs typeface="Inter Bold" pitchFamily="34" charset="-120"/>
              </a:rPr>
              <a:t>C</a:t>
            </a:r>
            <a:r>
              <a:rPr lang="en-GB" sz="3050" b="1" kern="0" spc="-92" dirty="0">
                <a:solidFill>
                  <a:srgbClr val="000000"/>
                </a:solidFill>
                <a:latin typeface="Inter Bold" pitchFamily="34" charset="0"/>
                <a:ea typeface="Inter Bold" pitchFamily="34" charset="-122"/>
                <a:cs typeface="Inter Bold" pitchFamily="34" charset="-120"/>
              </a:rPr>
              <a:t>o</a:t>
            </a:r>
            <a:r>
              <a:rPr lang="en-DE" sz="3050" b="1" kern="0" spc="-92" dirty="0">
                <a:solidFill>
                  <a:srgbClr val="000000"/>
                </a:solidFill>
                <a:latin typeface="Inter Bold" pitchFamily="34" charset="0"/>
                <a:ea typeface="Inter Bold" pitchFamily="34" charset="-122"/>
                <a:cs typeface="Inter Bold" pitchFamily="34" charset="-120"/>
              </a:rPr>
              <a:t>m</a:t>
            </a:r>
            <a:r>
              <a:rPr lang="en-GB" sz="3050" b="1" kern="0" spc="-92" dirty="0">
                <a:solidFill>
                  <a:srgbClr val="000000"/>
                </a:solidFill>
                <a:latin typeface="Inter Bold" pitchFamily="34" charset="0"/>
                <a:ea typeface="Inter Bold" pitchFamily="34" charset="-122"/>
                <a:cs typeface="Inter Bold" pitchFamily="34" charset="-120"/>
              </a:rPr>
              <a:t>m</a:t>
            </a:r>
            <a:r>
              <a:rPr lang="en-DE" sz="3050" b="1" kern="0" spc="-92" dirty="0">
                <a:solidFill>
                  <a:srgbClr val="000000"/>
                </a:solidFill>
                <a:latin typeface="Inter Bold" pitchFamily="34" charset="0"/>
                <a:ea typeface="Inter Bold" pitchFamily="34" charset="-122"/>
                <a:cs typeface="Inter Bold" pitchFamily="34" charset="-120"/>
              </a:rPr>
              <a:t>u</a:t>
            </a:r>
            <a:r>
              <a:rPr lang="en-GB" sz="3050" b="1" kern="0" spc="-92" dirty="0">
                <a:solidFill>
                  <a:srgbClr val="000000"/>
                </a:solidFill>
                <a:latin typeface="Inter Bold" pitchFamily="34" charset="0"/>
                <a:ea typeface="Inter Bold" pitchFamily="34" charset="-122"/>
                <a:cs typeface="Inter Bold" pitchFamily="34" charset="-120"/>
              </a:rPr>
              <a:t>n</a:t>
            </a:r>
            <a:r>
              <a:rPr lang="en-DE" sz="3050" b="1" kern="0" spc="-92" dirty="0" err="1">
                <a:solidFill>
                  <a:srgbClr val="000000"/>
                </a:solidFill>
                <a:latin typeface="Inter Bold" pitchFamily="34" charset="0"/>
                <a:ea typeface="Inter Bold" pitchFamily="34" charset="-122"/>
                <a:cs typeface="Inter Bold" pitchFamily="34" charset="-120"/>
              </a:rPr>
              <a:t>i</a:t>
            </a:r>
            <a:r>
              <a:rPr lang="en-GB" sz="3050" b="1" kern="0" spc="-92" dirty="0">
                <a:solidFill>
                  <a:srgbClr val="000000"/>
                </a:solidFill>
                <a:latin typeface="Inter Bold" pitchFamily="34" charset="0"/>
                <a:ea typeface="Inter Bold" pitchFamily="34" charset="-122"/>
                <a:cs typeface="Inter Bold" pitchFamily="34" charset="-120"/>
              </a:rPr>
              <a:t>c</a:t>
            </a:r>
            <a:r>
              <a:rPr lang="en-DE" sz="3050" b="1" kern="0" spc="-92" dirty="0">
                <a:solidFill>
                  <a:srgbClr val="000000"/>
                </a:solidFill>
                <a:latin typeface="Inter Bold" pitchFamily="34" charset="0"/>
                <a:ea typeface="Inter Bold" pitchFamily="34" charset="-122"/>
                <a:cs typeface="Inter Bold" pitchFamily="34" charset="-120"/>
              </a:rPr>
              <a:t>a</a:t>
            </a:r>
            <a:r>
              <a:rPr lang="en-GB" sz="3050" b="1" kern="0" spc="-92" dirty="0">
                <a:solidFill>
                  <a:srgbClr val="000000"/>
                </a:solidFill>
                <a:latin typeface="Inter Bold" pitchFamily="34" charset="0"/>
                <a:ea typeface="Inter Bold" pitchFamily="34" charset="-122"/>
                <a:cs typeface="Inter Bold" pitchFamily="34" charset="-120"/>
              </a:rPr>
              <a:t>t</a:t>
            </a:r>
            <a:r>
              <a:rPr lang="en-DE" sz="3050" b="1" kern="0" spc="-92" dirty="0" err="1">
                <a:solidFill>
                  <a:srgbClr val="000000"/>
                </a:solidFill>
                <a:latin typeface="Inter Bold" pitchFamily="34" charset="0"/>
                <a:ea typeface="Inter Bold" pitchFamily="34" charset="-122"/>
                <a:cs typeface="Inter Bold" pitchFamily="34" charset="-120"/>
              </a:rPr>
              <a:t>i</a:t>
            </a:r>
            <a:r>
              <a:rPr lang="en-GB" sz="3050" b="1" kern="0" spc="-92" dirty="0">
                <a:solidFill>
                  <a:srgbClr val="000000"/>
                </a:solidFill>
                <a:latin typeface="Inter Bold" pitchFamily="34" charset="0"/>
                <a:ea typeface="Inter Bold" pitchFamily="34" charset="-122"/>
                <a:cs typeface="Inter Bold" pitchFamily="34" charset="-120"/>
              </a:rPr>
              <a:t>o</a:t>
            </a:r>
            <a:r>
              <a:rPr lang="en-DE" sz="3050" b="1" kern="0" spc="-92" dirty="0">
                <a:solidFill>
                  <a:srgbClr val="000000"/>
                </a:solidFill>
                <a:latin typeface="Inter Bold" pitchFamily="34" charset="0"/>
                <a:ea typeface="Inter Bold" pitchFamily="34" charset="-122"/>
                <a:cs typeface="Inter Bold" pitchFamily="34" charset="-120"/>
              </a:rPr>
              <a:t>n </a:t>
            </a:r>
            <a:r>
              <a:rPr lang="en-GB" sz="3050" b="1" kern="0" spc="-92" dirty="0">
                <a:solidFill>
                  <a:srgbClr val="000000"/>
                </a:solidFill>
                <a:latin typeface="Inter Bold" pitchFamily="34" charset="0"/>
                <a:ea typeface="Inter Bold" pitchFamily="34" charset="-122"/>
                <a:cs typeface="Inter Bold" pitchFamily="34" charset="-120"/>
              </a:rPr>
              <a:t>C</a:t>
            </a:r>
            <a:r>
              <a:rPr lang="en-DE" sz="3050" b="1" kern="0" spc="-92" dirty="0">
                <a:solidFill>
                  <a:srgbClr val="000000"/>
                </a:solidFill>
                <a:latin typeface="Inter Bold" pitchFamily="34" charset="0"/>
                <a:ea typeface="Inter Bold" pitchFamily="34" charset="-122"/>
                <a:cs typeface="Inter Bold" pitchFamily="34" charset="-120"/>
              </a:rPr>
              <a:t>h</a:t>
            </a:r>
            <a:r>
              <a:rPr lang="en-GB" sz="3050" b="1" kern="0" spc="-92" dirty="0">
                <a:solidFill>
                  <a:srgbClr val="000000"/>
                </a:solidFill>
                <a:latin typeface="Inter Bold" pitchFamily="34" charset="0"/>
                <a:ea typeface="Inter Bold" pitchFamily="34" charset="-122"/>
                <a:cs typeface="Inter Bold" pitchFamily="34" charset="-120"/>
              </a:rPr>
              <a:t>a</a:t>
            </a:r>
            <a:r>
              <a:rPr lang="en-DE" sz="3050" b="1" kern="0" spc="-92" dirty="0">
                <a:solidFill>
                  <a:srgbClr val="000000"/>
                </a:solidFill>
                <a:latin typeface="Inter Bold" pitchFamily="34" charset="0"/>
                <a:ea typeface="Inter Bold" pitchFamily="34" charset="-122"/>
                <a:cs typeface="Inter Bold" pitchFamily="34" charset="-120"/>
              </a:rPr>
              <a:t>n</a:t>
            </a:r>
            <a:r>
              <a:rPr lang="en-GB" sz="3050" b="1" kern="0" spc="-92" dirty="0">
                <a:solidFill>
                  <a:srgbClr val="000000"/>
                </a:solidFill>
                <a:latin typeface="Inter Bold" pitchFamily="34" charset="0"/>
                <a:ea typeface="Inter Bold" pitchFamily="34" charset="-122"/>
                <a:cs typeface="Inter Bold" pitchFamily="34" charset="-120"/>
              </a:rPr>
              <a:t>n</a:t>
            </a:r>
            <a:r>
              <a:rPr lang="en-DE" sz="3050" b="1" kern="0" spc="-92" dirty="0">
                <a:solidFill>
                  <a:srgbClr val="000000"/>
                </a:solidFill>
                <a:latin typeface="Inter Bold" pitchFamily="34" charset="0"/>
                <a:ea typeface="Inter Bold" pitchFamily="34" charset="-122"/>
                <a:cs typeface="Inter Bold" pitchFamily="34" charset="-120"/>
              </a:rPr>
              <a:t>e</a:t>
            </a:r>
            <a:r>
              <a:rPr lang="en-GB" sz="3050" b="1" kern="0" spc="-92" dirty="0">
                <a:solidFill>
                  <a:srgbClr val="000000"/>
                </a:solidFill>
                <a:latin typeface="Inter Bold" pitchFamily="34" charset="0"/>
                <a:ea typeface="Inter Bold" pitchFamily="34" charset="-122"/>
                <a:cs typeface="Inter Bold" pitchFamily="34" charset="-120"/>
              </a:rPr>
              <a:t>l</a:t>
            </a:r>
            <a:r>
              <a:rPr lang="en-DE" sz="3050" b="1" kern="0" spc="-92" dirty="0">
                <a:solidFill>
                  <a:srgbClr val="000000"/>
                </a:solidFill>
                <a:latin typeface="Inter Bold" pitchFamily="34" charset="0"/>
                <a:ea typeface="Inter Bold" pitchFamily="34" charset="-122"/>
                <a:cs typeface="Inter Bold" pitchFamily="34" charset="-120"/>
              </a:rPr>
              <a:t>s</a:t>
            </a:r>
            <a:endParaRPr lang="en-US" sz="3050" dirty="0"/>
          </a:p>
        </p:txBody>
      </p:sp>
      <p:sp>
        <p:nvSpPr>
          <p:cNvPr id="9" name="Shape 6"/>
          <p:cNvSpPr/>
          <p:nvPr/>
        </p:nvSpPr>
        <p:spPr>
          <a:xfrm>
            <a:off x="5070546" y="1155494"/>
            <a:ext cx="6884748" cy="5605229"/>
          </a:xfrm>
          <a:prstGeom prst="roundRect">
            <a:avLst>
              <a:gd name="adj" fmla="val 3868"/>
            </a:avLst>
          </a:prstGeom>
          <a:solidFill>
            <a:srgbClr val="DADBF1"/>
          </a:solidFill>
          <a:ln w="6350">
            <a:solidFill>
              <a:srgbClr val="C0C1D7"/>
            </a:solidFill>
            <a:prstDash val="solid"/>
          </a:ln>
        </p:spPr>
      </p:sp>
      <p:sp>
        <p:nvSpPr>
          <p:cNvPr id="10" name="Text 7"/>
          <p:cNvSpPr/>
          <p:nvPr/>
        </p:nvSpPr>
        <p:spPr>
          <a:xfrm>
            <a:off x="5233360" y="1343223"/>
            <a:ext cx="5971232" cy="244574"/>
          </a:xfrm>
          <a:prstGeom prst="rect">
            <a:avLst/>
          </a:prstGeom>
          <a:noFill/>
          <a:ln/>
        </p:spPr>
        <p:txBody>
          <a:bodyPr wrap="none" lIns="0" tIns="0" rIns="0" bIns="0" rtlCol="0" anchor="t"/>
          <a:lstStyle/>
          <a:p>
            <a:pPr marL="0" indent="0" algn="l">
              <a:lnSpc>
                <a:spcPct val="104000"/>
              </a:lnSpc>
              <a:buNone/>
            </a:pPr>
            <a:r>
              <a:rPr lang="en-US" sz="1500" b="1" kern="0" spc="-46" dirty="0">
                <a:solidFill>
                  <a:srgbClr val="272525"/>
                </a:solidFill>
                <a:latin typeface="Inter Bold" pitchFamily="34" charset="0"/>
                <a:ea typeface="Inter Bold" pitchFamily="34" charset="-122"/>
                <a:cs typeface="Inter Bold" pitchFamily="34" charset="-120"/>
              </a:rPr>
              <a:t>Stay Connected</a:t>
            </a:r>
            <a:endParaRPr lang="en-US" sz="1500" dirty="0"/>
          </a:p>
        </p:txBody>
      </p:sp>
      <p:sp>
        <p:nvSpPr>
          <p:cNvPr id="11" name="Text 8"/>
          <p:cNvSpPr/>
          <p:nvPr/>
        </p:nvSpPr>
        <p:spPr>
          <a:xfrm>
            <a:off x="5298211" y="1672169"/>
            <a:ext cx="6472257" cy="5088554"/>
          </a:xfrm>
          <a:prstGeom prst="rect">
            <a:avLst/>
          </a:prstGeom>
          <a:noFill/>
          <a:ln/>
        </p:spPr>
        <p:txBody>
          <a:bodyPr wrap="square" lIns="0" tIns="62612" rIns="0" bIns="0" rtlCol="0" anchor="t">
            <a:noAutofit/>
          </a:bodyPr>
          <a:lstStyle/>
          <a:p>
            <a:pPr>
              <a:lnSpc>
                <a:spcPct val="122000"/>
              </a:lnSpc>
              <a:buSzPct val="100000"/>
            </a:pPr>
            <a:r>
              <a:rPr lang="en-US" kern="0" spc="-25" dirty="0">
                <a:solidFill>
                  <a:srgbClr val="272525"/>
                </a:solidFill>
                <a:latin typeface="Inter" pitchFamily="34" charset="0"/>
                <a:ea typeface="Inter" pitchFamily="34" charset="-122"/>
                <a:cs typeface="Inter" pitchFamily="34" charset="-120"/>
              </a:rPr>
              <a:t>We are one team. Please use the following approved communication channels</a:t>
            </a:r>
            <a:r>
              <a:rPr lang="en-DE" kern="0" spc="-25" dirty="0">
                <a:solidFill>
                  <a:srgbClr val="272525"/>
                </a:solidFill>
                <a:latin typeface="Inter" pitchFamily="34" charset="0"/>
                <a:ea typeface="Inter" pitchFamily="34" charset="-122"/>
                <a:cs typeface="Inter" pitchFamily="34" charset="-120"/>
              </a:rPr>
              <a:t>.</a:t>
            </a:r>
          </a:p>
          <a:p>
            <a:pPr marL="285750" indent="-285750">
              <a:lnSpc>
                <a:spcPct val="122000"/>
              </a:lnSpc>
              <a:buSzPct val="100000"/>
              <a:buFont typeface="Wingdings" panose="05000000000000000000" pitchFamily="2" charset="2"/>
              <a:buChar char="ü"/>
            </a:pPr>
            <a:r>
              <a:rPr lang="en-US" b="1" kern="0" spc="-25" dirty="0">
                <a:solidFill>
                  <a:srgbClr val="272525"/>
                </a:solidFill>
                <a:latin typeface="Inter" pitchFamily="34" charset="0"/>
                <a:ea typeface="Inter" pitchFamily="34" charset="-122"/>
                <a:cs typeface="Inter" pitchFamily="34" charset="-120"/>
              </a:rPr>
              <a:t>Google Classroom: </a:t>
            </a:r>
            <a:r>
              <a:rPr lang="en-US" kern="0" spc="-25" dirty="0">
                <a:solidFill>
                  <a:srgbClr val="272525"/>
                </a:solidFill>
                <a:latin typeface="Inter" pitchFamily="34" charset="0"/>
                <a:ea typeface="Inter" pitchFamily="34" charset="-122"/>
                <a:cs typeface="Inter" pitchFamily="34" charset="-120"/>
              </a:rPr>
              <a:t>Check daily for lesson summaries, homework deadlines, learning resources, and private teacher feedback.</a:t>
            </a:r>
            <a:endParaRPr lang="en-DE" kern="0" spc="-25" dirty="0">
              <a:solidFill>
                <a:srgbClr val="272525"/>
              </a:solidFill>
              <a:latin typeface="Inter" pitchFamily="34" charset="0"/>
              <a:ea typeface="Inter" pitchFamily="34" charset="-122"/>
              <a:cs typeface="Inter" pitchFamily="34" charset="-120"/>
            </a:endParaRPr>
          </a:p>
          <a:p>
            <a:pPr marL="285750" indent="-285750">
              <a:lnSpc>
                <a:spcPct val="122000"/>
              </a:lnSpc>
              <a:buSzPct val="100000"/>
              <a:buFont typeface="Wingdings" panose="05000000000000000000" pitchFamily="2" charset="2"/>
              <a:buChar char="ü"/>
            </a:pPr>
            <a:r>
              <a:rPr lang="en-DE" b="1" kern="0" spc="-25" dirty="0">
                <a:solidFill>
                  <a:srgbClr val="272525"/>
                </a:solidFill>
                <a:latin typeface="Inter" pitchFamily="34" charset="0"/>
                <a:ea typeface="Inter" pitchFamily="34" charset="-122"/>
                <a:cs typeface="Inter" pitchFamily="34" charset="-120"/>
              </a:rPr>
              <a:t>M</a:t>
            </a:r>
            <a:r>
              <a:rPr lang="en-GB" b="1" kern="0" spc="-25" dirty="0">
                <a:solidFill>
                  <a:srgbClr val="272525"/>
                </a:solidFill>
                <a:latin typeface="Inter" pitchFamily="34" charset="0"/>
                <a:ea typeface="Inter" pitchFamily="34" charset="-122"/>
                <a:cs typeface="Inter" pitchFamily="34" charset="-120"/>
              </a:rPr>
              <a:t>o</a:t>
            </a:r>
            <a:r>
              <a:rPr lang="en-DE" b="1" kern="0" spc="-25" dirty="0">
                <a:solidFill>
                  <a:srgbClr val="272525"/>
                </a:solidFill>
                <a:latin typeface="Inter" pitchFamily="34" charset="0"/>
                <a:ea typeface="Inter" pitchFamily="34" charset="-122"/>
                <a:cs typeface="Inter" pitchFamily="34" charset="-120"/>
              </a:rPr>
              <a:t>b</a:t>
            </a:r>
            <a:r>
              <a:rPr lang="en-GB" b="1" kern="0" spc="-25" dirty="0" err="1">
                <a:solidFill>
                  <a:srgbClr val="272525"/>
                </a:solidFill>
                <a:latin typeface="Inter" pitchFamily="34" charset="0"/>
                <a:ea typeface="Inter" pitchFamily="34" charset="-122"/>
                <a:cs typeface="Inter" pitchFamily="34" charset="-120"/>
              </a:rPr>
              <a:t>i</a:t>
            </a:r>
            <a:r>
              <a:rPr lang="en-DE" b="1" kern="0" spc="-25" dirty="0">
                <a:solidFill>
                  <a:srgbClr val="272525"/>
                </a:solidFill>
                <a:latin typeface="Inter" pitchFamily="34" charset="0"/>
                <a:ea typeface="Inter" pitchFamily="34" charset="-122"/>
                <a:cs typeface="Inter" pitchFamily="34" charset="-120"/>
              </a:rPr>
              <a:t>l</a:t>
            </a:r>
            <a:r>
              <a:rPr lang="en-GB" b="1" kern="0" spc="-25" dirty="0">
                <a:solidFill>
                  <a:srgbClr val="272525"/>
                </a:solidFill>
                <a:latin typeface="Inter" pitchFamily="34" charset="0"/>
                <a:ea typeface="Inter" pitchFamily="34" charset="-122"/>
                <a:cs typeface="Inter" pitchFamily="34" charset="-120"/>
              </a:rPr>
              <a:t>e</a:t>
            </a:r>
            <a:r>
              <a:rPr lang="en-DE" b="1" kern="0" spc="-25" dirty="0">
                <a:solidFill>
                  <a:srgbClr val="272525"/>
                </a:solidFill>
                <a:latin typeface="Inter" pitchFamily="34" charset="0"/>
                <a:ea typeface="Inter" pitchFamily="34" charset="-122"/>
                <a:cs typeface="Inter" pitchFamily="34" charset="-120"/>
              </a:rPr>
              <a:t> N</a:t>
            </a:r>
            <a:r>
              <a:rPr lang="en-US" b="1" kern="0" spc="-25" dirty="0">
                <a:solidFill>
                  <a:srgbClr val="272525"/>
                </a:solidFill>
                <a:latin typeface="Inter" pitchFamily="34" charset="0"/>
                <a:ea typeface="Inter" pitchFamily="34" charset="-122"/>
                <a:cs typeface="Inter" pitchFamily="34" charset="-120"/>
              </a:rPr>
              <a:t>umber:</a:t>
            </a:r>
            <a:r>
              <a:rPr lang="en-US" kern="0" spc="-25" dirty="0">
                <a:solidFill>
                  <a:srgbClr val="272525"/>
                </a:solidFill>
                <a:latin typeface="Inter" pitchFamily="34" charset="0"/>
                <a:ea typeface="Inter" pitchFamily="34" charset="-122"/>
                <a:cs typeface="Inter" pitchFamily="34" charset="-120"/>
              </a:rPr>
              <a:t> For urgent phone calls and official school SMS updates</a:t>
            </a:r>
            <a:r>
              <a:rPr lang="en-DE" kern="0" spc="-25" dirty="0">
                <a:solidFill>
                  <a:srgbClr val="272525"/>
                </a:solidFill>
                <a:latin typeface="Inter" pitchFamily="34" charset="0"/>
                <a:ea typeface="Inter" pitchFamily="34" charset="-122"/>
                <a:cs typeface="Inter" pitchFamily="34" charset="-120"/>
              </a:rPr>
              <a:t> </a:t>
            </a:r>
          </a:p>
          <a:p>
            <a:pPr marL="285750" indent="-285750">
              <a:lnSpc>
                <a:spcPct val="122000"/>
              </a:lnSpc>
              <a:buSzPct val="100000"/>
              <a:buFont typeface="Wingdings" panose="05000000000000000000" pitchFamily="2" charset="2"/>
              <a:buChar char="ü"/>
            </a:pPr>
            <a:r>
              <a:rPr lang="en-US" b="1" kern="0" spc="-25" dirty="0">
                <a:solidFill>
                  <a:srgbClr val="272525"/>
                </a:solidFill>
                <a:latin typeface="Inter" pitchFamily="34" charset="0"/>
                <a:ea typeface="Inter" pitchFamily="34" charset="-122"/>
                <a:cs typeface="Inter" pitchFamily="34" charset="-120"/>
              </a:rPr>
              <a:t>Communication with Teachers: </a:t>
            </a:r>
            <a:r>
              <a:rPr lang="en-US" kern="0" spc="-25" dirty="0">
                <a:solidFill>
                  <a:srgbClr val="272525"/>
                </a:solidFill>
                <a:latin typeface="Inter" pitchFamily="34" charset="0"/>
                <a:ea typeface="Inter" pitchFamily="34" charset="-122"/>
                <a:cs typeface="Inter" pitchFamily="34" charset="-120"/>
              </a:rPr>
              <a:t>Parents may contact teachers by phone during the school day, according to the designated communication timings that will be uploaded and shared</a:t>
            </a:r>
            <a:r>
              <a:rPr lang="en-DE" kern="0" spc="-25" dirty="0">
                <a:solidFill>
                  <a:srgbClr val="272525"/>
                </a:solidFill>
                <a:latin typeface="Inter" pitchFamily="34" charset="0"/>
                <a:ea typeface="Inter" pitchFamily="34" charset="-122"/>
                <a:cs typeface="Inter" pitchFamily="34" charset="-120"/>
              </a:rPr>
              <a:t> </a:t>
            </a:r>
            <a:r>
              <a:rPr lang="en-GB" kern="0" spc="-25" dirty="0">
                <a:solidFill>
                  <a:srgbClr val="272525"/>
                </a:solidFill>
                <a:latin typeface="Inter" pitchFamily="34" charset="0"/>
                <a:ea typeface="Inter" pitchFamily="34" charset="-122"/>
                <a:cs typeface="Inter" pitchFamily="34" charset="-120"/>
              </a:rPr>
              <a:t>o</a:t>
            </a:r>
            <a:r>
              <a:rPr lang="en-DE" kern="0" spc="-25" dirty="0">
                <a:solidFill>
                  <a:srgbClr val="272525"/>
                </a:solidFill>
                <a:latin typeface="Inter" pitchFamily="34" charset="0"/>
                <a:ea typeface="Inter" pitchFamily="34" charset="-122"/>
                <a:cs typeface="Inter" pitchFamily="34" charset="-120"/>
              </a:rPr>
              <a:t>n </a:t>
            </a:r>
            <a:r>
              <a:rPr lang="en-GB" kern="0" spc="-25" dirty="0">
                <a:solidFill>
                  <a:srgbClr val="272525"/>
                </a:solidFill>
                <a:latin typeface="Inter" pitchFamily="34" charset="0"/>
                <a:ea typeface="Inter" pitchFamily="34" charset="-122"/>
                <a:cs typeface="Inter" pitchFamily="34" charset="-120"/>
              </a:rPr>
              <a:t>t</a:t>
            </a:r>
            <a:r>
              <a:rPr lang="en-DE" kern="0" spc="-25" dirty="0">
                <a:solidFill>
                  <a:srgbClr val="272525"/>
                </a:solidFill>
                <a:latin typeface="Inter" pitchFamily="34" charset="0"/>
                <a:ea typeface="Inter" pitchFamily="34" charset="-122"/>
                <a:cs typeface="Inter" pitchFamily="34" charset="-120"/>
              </a:rPr>
              <a:t>h</a:t>
            </a:r>
            <a:r>
              <a:rPr lang="en-GB" kern="0" spc="-25" dirty="0">
                <a:solidFill>
                  <a:srgbClr val="272525"/>
                </a:solidFill>
                <a:latin typeface="Inter" pitchFamily="34" charset="0"/>
                <a:ea typeface="Inter" pitchFamily="34" charset="-122"/>
                <a:cs typeface="Inter" pitchFamily="34" charset="-120"/>
              </a:rPr>
              <a:t>e</a:t>
            </a:r>
            <a:r>
              <a:rPr lang="en-DE" kern="0" spc="-25" dirty="0">
                <a:solidFill>
                  <a:srgbClr val="272525"/>
                </a:solidFill>
                <a:latin typeface="Inter" pitchFamily="34" charset="0"/>
                <a:ea typeface="Inter" pitchFamily="34" charset="-122"/>
                <a:cs typeface="Inter" pitchFamily="34" charset="-120"/>
              </a:rPr>
              <a:t> </a:t>
            </a:r>
            <a:r>
              <a:rPr lang="en-GB" kern="0" spc="-25" dirty="0">
                <a:solidFill>
                  <a:srgbClr val="272525"/>
                </a:solidFill>
                <a:latin typeface="Inter" pitchFamily="34" charset="0"/>
                <a:ea typeface="Inter" pitchFamily="34" charset="-122"/>
                <a:cs typeface="Inter" pitchFamily="34" charset="-120"/>
              </a:rPr>
              <a:t>s</a:t>
            </a:r>
            <a:r>
              <a:rPr lang="en-DE" kern="0" spc="-25" dirty="0">
                <a:solidFill>
                  <a:srgbClr val="272525"/>
                </a:solidFill>
                <a:latin typeface="Inter" pitchFamily="34" charset="0"/>
                <a:ea typeface="Inter" pitchFamily="34" charset="-122"/>
                <a:cs typeface="Inter" pitchFamily="34" charset="-120"/>
              </a:rPr>
              <a:t>c</a:t>
            </a:r>
            <a:r>
              <a:rPr lang="en-GB" kern="0" spc="-25" dirty="0">
                <a:solidFill>
                  <a:srgbClr val="272525"/>
                </a:solidFill>
                <a:latin typeface="Inter" pitchFamily="34" charset="0"/>
                <a:ea typeface="Inter" pitchFamily="34" charset="-122"/>
                <a:cs typeface="Inter" pitchFamily="34" charset="-120"/>
              </a:rPr>
              <a:t>h</a:t>
            </a:r>
            <a:r>
              <a:rPr lang="en-DE" kern="0" spc="-25" dirty="0">
                <a:solidFill>
                  <a:srgbClr val="272525"/>
                </a:solidFill>
                <a:latin typeface="Inter" pitchFamily="34" charset="0"/>
                <a:ea typeface="Inter" pitchFamily="34" charset="-122"/>
                <a:cs typeface="Inter" pitchFamily="34" charset="-120"/>
              </a:rPr>
              <a:t>o</a:t>
            </a:r>
            <a:r>
              <a:rPr lang="en-GB" kern="0" spc="-25" dirty="0">
                <a:solidFill>
                  <a:srgbClr val="272525"/>
                </a:solidFill>
                <a:latin typeface="Inter" pitchFamily="34" charset="0"/>
                <a:ea typeface="Inter" pitchFamily="34" charset="-122"/>
                <a:cs typeface="Inter" pitchFamily="34" charset="-120"/>
              </a:rPr>
              <a:t>o</a:t>
            </a:r>
            <a:r>
              <a:rPr lang="en-DE" kern="0" spc="-25" dirty="0">
                <a:solidFill>
                  <a:srgbClr val="272525"/>
                </a:solidFill>
                <a:latin typeface="Inter" pitchFamily="34" charset="0"/>
                <a:ea typeface="Inter" pitchFamily="34" charset="-122"/>
                <a:cs typeface="Inter" pitchFamily="34" charset="-120"/>
              </a:rPr>
              <a:t>l </a:t>
            </a:r>
            <a:r>
              <a:rPr lang="en-GB" kern="0" spc="-25" dirty="0">
                <a:solidFill>
                  <a:srgbClr val="272525"/>
                </a:solidFill>
                <a:latin typeface="Inter" pitchFamily="34" charset="0"/>
                <a:ea typeface="Inter" pitchFamily="34" charset="-122"/>
                <a:cs typeface="Inter" pitchFamily="34" charset="-120"/>
              </a:rPr>
              <a:t>w</a:t>
            </a:r>
            <a:r>
              <a:rPr lang="en-DE" kern="0" spc="-25" dirty="0">
                <a:solidFill>
                  <a:srgbClr val="272525"/>
                </a:solidFill>
                <a:latin typeface="Inter" pitchFamily="34" charset="0"/>
                <a:ea typeface="Inter" pitchFamily="34" charset="-122"/>
                <a:cs typeface="Inter" pitchFamily="34" charset="-120"/>
              </a:rPr>
              <a:t>e</a:t>
            </a:r>
            <a:r>
              <a:rPr lang="en-GB" kern="0" spc="-25" dirty="0">
                <a:solidFill>
                  <a:srgbClr val="272525"/>
                </a:solidFill>
                <a:latin typeface="Inter" pitchFamily="34" charset="0"/>
                <a:ea typeface="Inter" pitchFamily="34" charset="-122"/>
                <a:cs typeface="Inter" pitchFamily="34" charset="-120"/>
              </a:rPr>
              <a:t>b</a:t>
            </a:r>
            <a:r>
              <a:rPr lang="en-DE" kern="0" spc="-25" dirty="0">
                <a:solidFill>
                  <a:srgbClr val="272525"/>
                </a:solidFill>
                <a:latin typeface="Inter" pitchFamily="34" charset="0"/>
                <a:ea typeface="Inter" pitchFamily="34" charset="-122"/>
                <a:cs typeface="Inter" pitchFamily="34" charset="-120"/>
              </a:rPr>
              <a:t>s</a:t>
            </a:r>
            <a:r>
              <a:rPr lang="en-GB" kern="0" spc="-25" dirty="0" err="1">
                <a:solidFill>
                  <a:srgbClr val="272525"/>
                </a:solidFill>
                <a:latin typeface="Inter" pitchFamily="34" charset="0"/>
                <a:ea typeface="Inter" pitchFamily="34" charset="-122"/>
                <a:cs typeface="Inter" pitchFamily="34" charset="-120"/>
              </a:rPr>
              <a:t>i</a:t>
            </a:r>
            <a:r>
              <a:rPr lang="en-DE" kern="0" spc="-25" dirty="0">
                <a:solidFill>
                  <a:srgbClr val="272525"/>
                </a:solidFill>
                <a:latin typeface="Inter" pitchFamily="34" charset="0"/>
                <a:ea typeface="Inter" pitchFamily="34" charset="-122"/>
                <a:cs typeface="Inter" pitchFamily="34" charset="-120"/>
              </a:rPr>
              <a:t>t</a:t>
            </a:r>
            <a:r>
              <a:rPr lang="en-GB" kern="0" spc="-25" dirty="0">
                <a:solidFill>
                  <a:srgbClr val="272525"/>
                </a:solidFill>
                <a:latin typeface="Inter" pitchFamily="34" charset="0"/>
                <a:ea typeface="Inter" pitchFamily="34" charset="-122"/>
                <a:cs typeface="Inter" pitchFamily="34" charset="-120"/>
              </a:rPr>
              <a:t>e</a:t>
            </a:r>
            <a:r>
              <a:rPr lang="en-US" kern="0" spc="-25" dirty="0">
                <a:solidFill>
                  <a:srgbClr val="272525"/>
                </a:solidFill>
                <a:latin typeface="Inter" pitchFamily="34" charset="0"/>
                <a:ea typeface="Inter" pitchFamily="34" charset="-122"/>
                <a:cs typeface="Inter" pitchFamily="34" charset="-120"/>
              </a:rPr>
              <a:t>.</a:t>
            </a:r>
            <a:endParaRPr lang="en-DE" kern="0" spc="-25" dirty="0">
              <a:solidFill>
                <a:srgbClr val="272525"/>
              </a:solidFill>
              <a:latin typeface="Inter" pitchFamily="34" charset="0"/>
              <a:ea typeface="Inter" pitchFamily="34" charset="-122"/>
              <a:cs typeface="Inter" pitchFamily="34" charset="-120"/>
            </a:endParaRPr>
          </a:p>
          <a:p>
            <a:pPr marL="285750" indent="-285750">
              <a:lnSpc>
                <a:spcPct val="122000"/>
              </a:lnSpc>
              <a:buSzPct val="100000"/>
              <a:buFont typeface="Wingdings" panose="05000000000000000000" pitchFamily="2" charset="2"/>
              <a:buChar char="ü"/>
            </a:pPr>
            <a:r>
              <a:rPr lang="en-US" b="1" kern="0" spc="-25" dirty="0">
                <a:solidFill>
                  <a:srgbClr val="272525"/>
                </a:solidFill>
                <a:latin typeface="Inter" pitchFamily="34" charset="0"/>
                <a:ea typeface="Inter" pitchFamily="34" charset="-122"/>
                <a:cs typeface="Inter" pitchFamily="34" charset="-120"/>
              </a:rPr>
              <a:t>Administration access: </a:t>
            </a:r>
            <a:r>
              <a:rPr lang="en-US" kern="0" spc="-25" dirty="0">
                <a:solidFill>
                  <a:srgbClr val="272525"/>
                </a:solidFill>
                <a:latin typeface="Inter" pitchFamily="34" charset="0"/>
                <a:ea typeface="Inter" pitchFamily="34" charset="-122"/>
                <a:cs typeface="Inter" pitchFamily="34" charset="-120"/>
              </a:rPr>
              <a:t>Appointments with the </a:t>
            </a:r>
            <a:r>
              <a:rPr lang="en-DE" kern="0" spc="-25" dirty="0">
                <a:solidFill>
                  <a:srgbClr val="272525"/>
                </a:solidFill>
                <a:latin typeface="Inter" pitchFamily="34" charset="0"/>
                <a:ea typeface="Inter" pitchFamily="34" charset="-122"/>
                <a:cs typeface="Inter" pitchFamily="34" charset="-120"/>
              </a:rPr>
              <a:t>H</a:t>
            </a:r>
            <a:r>
              <a:rPr lang="en-GB" kern="0" spc="-25" dirty="0">
                <a:solidFill>
                  <a:srgbClr val="272525"/>
                </a:solidFill>
                <a:latin typeface="Inter" pitchFamily="34" charset="0"/>
                <a:ea typeface="Inter" pitchFamily="34" charset="-122"/>
                <a:cs typeface="Inter" pitchFamily="34" charset="-120"/>
              </a:rPr>
              <a:t>e</a:t>
            </a:r>
            <a:r>
              <a:rPr lang="en-DE" kern="0" spc="-25" dirty="0">
                <a:solidFill>
                  <a:srgbClr val="272525"/>
                </a:solidFill>
                <a:latin typeface="Inter" pitchFamily="34" charset="0"/>
                <a:ea typeface="Inter" pitchFamily="34" charset="-122"/>
                <a:cs typeface="Inter" pitchFamily="34" charset="-120"/>
              </a:rPr>
              <a:t>a</a:t>
            </a:r>
            <a:r>
              <a:rPr lang="en-GB" kern="0" spc="-25" dirty="0">
                <a:solidFill>
                  <a:srgbClr val="272525"/>
                </a:solidFill>
                <a:latin typeface="Inter" pitchFamily="34" charset="0"/>
                <a:ea typeface="Inter" pitchFamily="34" charset="-122"/>
                <a:cs typeface="Inter" pitchFamily="34" charset="-120"/>
              </a:rPr>
              <a:t>d</a:t>
            </a:r>
            <a:r>
              <a:rPr lang="en-DE" kern="0" spc="-25" dirty="0">
                <a:solidFill>
                  <a:srgbClr val="272525"/>
                </a:solidFill>
                <a:latin typeface="Inter" pitchFamily="34" charset="0"/>
                <a:ea typeface="Inter" pitchFamily="34" charset="-122"/>
                <a:cs typeface="Inter" pitchFamily="34" charset="-120"/>
              </a:rPr>
              <a:t> </a:t>
            </a:r>
            <a:r>
              <a:rPr lang="en-GB" kern="0" spc="-25" dirty="0">
                <a:solidFill>
                  <a:srgbClr val="272525"/>
                </a:solidFill>
                <a:latin typeface="Inter" pitchFamily="34" charset="0"/>
                <a:ea typeface="Inter" pitchFamily="34" charset="-122"/>
                <a:cs typeface="Inter" pitchFamily="34" charset="-120"/>
              </a:rPr>
              <a:t>o</a:t>
            </a:r>
            <a:r>
              <a:rPr lang="en-DE" kern="0" spc="-25" dirty="0">
                <a:solidFill>
                  <a:srgbClr val="272525"/>
                </a:solidFill>
                <a:latin typeface="Inter" pitchFamily="34" charset="0"/>
                <a:ea typeface="Inter" pitchFamily="34" charset="-122"/>
                <a:cs typeface="Inter" pitchFamily="34" charset="-120"/>
              </a:rPr>
              <a:t>f </a:t>
            </a:r>
            <a:r>
              <a:rPr lang="en-GB" kern="0" spc="-25" dirty="0">
                <a:solidFill>
                  <a:srgbClr val="272525"/>
                </a:solidFill>
                <a:latin typeface="Inter" pitchFamily="34" charset="0"/>
                <a:ea typeface="Inter" pitchFamily="34" charset="-122"/>
                <a:cs typeface="Inter" pitchFamily="34" charset="-120"/>
              </a:rPr>
              <a:t>S</a:t>
            </a:r>
            <a:r>
              <a:rPr lang="en-DE" kern="0" spc="-25" dirty="0">
                <a:solidFill>
                  <a:srgbClr val="272525"/>
                </a:solidFill>
                <a:latin typeface="Inter" pitchFamily="34" charset="0"/>
                <a:ea typeface="Inter" pitchFamily="34" charset="-122"/>
                <a:cs typeface="Inter" pitchFamily="34" charset="-120"/>
              </a:rPr>
              <a:t>t</a:t>
            </a:r>
            <a:r>
              <a:rPr lang="en-GB" kern="0" spc="-25" dirty="0">
                <a:solidFill>
                  <a:srgbClr val="272525"/>
                </a:solidFill>
                <a:latin typeface="Inter" pitchFamily="34" charset="0"/>
                <a:ea typeface="Inter" pitchFamily="34" charset="-122"/>
                <a:cs typeface="Inter" pitchFamily="34" charset="-120"/>
              </a:rPr>
              <a:t>a</a:t>
            </a:r>
            <a:r>
              <a:rPr lang="en-DE" kern="0" spc="-25" dirty="0">
                <a:solidFill>
                  <a:srgbClr val="272525"/>
                </a:solidFill>
                <a:latin typeface="Inter" pitchFamily="34" charset="0"/>
                <a:ea typeface="Inter" pitchFamily="34" charset="-122"/>
                <a:cs typeface="Inter" pitchFamily="34" charset="-120"/>
              </a:rPr>
              <a:t>g</a:t>
            </a:r>
            <a:r>
              <a:rPr lang="en-GB" kern="0" spc="-25" dirty="0">
                <a:solidFill>
                  <a:srgbClr val="272525"/>
                </a:solidFill>
                <a:latin typeface="Inter" pitchFamily="34" charset="0"/>
                <a:ea typeface="Inter" pitchFamily="34" charset="-122"/>
                <a:cs typeface="Inter" pitchFamily="34" charset="-120"/>
              </a:rPr>
              <a:t>e</a:t>
            </a:r>
            <a:r>
              <a:rPr lang="en-DE" kern="0" spc="-25" dirty="0">
                <a:solidFill>
                  <a:srgbClr val="272525"/>
                </a:solidFill>
                <a:latin typeface="Inter" pitchFamily="34" charset="0"/>
                <a:ea typeface="Inter" pitchFamily="34" charset="-122"/>
                <a:cs typeface="Inter" pitchFamily="34" charset="-120"/>
              </a:rPr>
              <a:t> </a:t>
            </a:r>
            <a:r>
              <a:rPr lang="en-US" kern="0" spc="-25" dirty="0">
                <a:solidFill>
                  <a:srgbClr val="272525"/>
                </a:solidFill>
                <a:latin typeface="Inter" pitchFamily="34" charset="0"/>
                <a:ea typeface="Inter" pitchFamily="34" charset="-122"/>
                <a:cs typeface="Inter" pitchFamily="34" charset="-120"/>
              </a:rPr>
              <a:t>can be arranged.</a:t>
            </a:r>
            <a:endParaRPr lang="en-DE" kern="0" spc="-25" dirty="0">
              <a:solidFill>
                <a:srgbClr val="272525"/>
              </a:solidFill>
              <a:latin typeface="Inter" pitchFamily="34" charset="0"/>
              <a:ea typeface="Inter" pitchFamily="34" charset="-122"/>
              <a:cs typeface="Inter" pitchFamily="34" charset="-120"/>
            </a:endParaRPr>
          </a:p>
          <a:p>
            <a:pPr marL="285750" indent="-285750">
              <a:lnSpc>
                <a:spcPct val="122000"/>
              </a:lnSpc>
              <a:buSzPct val="100000"/>
              <a:buFont typeface="Wingdings" panose="05000000000000000000" pitchFamily="2" charset="2"/>
              <a:buChar char="ü"/>
            </a:pPr>
            <a:r>
              <a:rPr lang="en-DE" b="1" kern="0" spc="-25" dirty="0">
                <a:solidFill>
                  <a:srgbClr val="272525"/>
                </a:solidFill>
                <a:latin typeface="Inter" pitchFamily="34" charset="0"/>
                <a:ea typeface="Inter" pitchFamily="34" charset="-122"/>
                <a:cs typeface="Inter" pitchFamily="34" charset="-120"/>
              </a:rPr>
              <a:t>E-mail: middleprimary@nrcschools.com</a:t>
            </a:r>
          </a:p>
          <a:p>
            <a:pPr marL="285750" indent="-285750">
              <a:lnSpc>
                <a:spcPct val="122000"/>
              </a:lnSpc>
              <a:buSzPct val="100000"/>
              <a:buFont typeface="Wingdings" panose="05000000000000000000" pitchFamily="2" charset="2"/>
              <a:buChar char="ü"/>
            </a:pPr>
            <a:endParaRPr lang="en-US" kern="0" spc="-25" dirty="0">
              <a:solidFill>
                <a:srgbClr val="272525"/>
              </a:solidFill>
              <a:latin typeface="Inter" pitchFamily="34" charset="0"/>
              <a:ea typeface="Inter" pitchFamily="34" charset="-122"/>
              <a:cs typeface="Inter" pitchFamily="34" charset="-12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93,017 Thank You Gifts Royalty-Free Images, Stock Photos ...">
            <a:extLst>
              <a:ext uri="{FF2B5EF4-FFF2-40B4-BE49-F238E27FC236}">
                <a16:creationId xmlns:a16="http://schemas.microsoft.com/office/drawing/2014/main" id="{BFDD424E-382D-4BA9-9B62-7826E86325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041"/>
          <a:stretch/>
        </p:blipFill>
        <p:spPr bwMode="auto">
          <a:xfrm>
            <a:off x="2649008" y="1074096"/>
            <a:ext cx="6893983" cy="4227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304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1084461"/>
            <a:ext cx="6296860" cy="590649"/>
          </a:xfrm>
          <a:prstGeom prst="rect">
            <a:avLst/>
          </a:prstGeom>
          <a:noFill/>
          <a:ln/>
        </p:spPr>
        <p:txBody>
          <a:bodyPr wrap="none" lIns="0" tIns="0" rIns="0" bIns="0" rtlCol="0" anchor="t"/>
          <a:lstStyle/>
          <a:p>
            <a:pPr marL="0" indent="0" algn="l">
              <a:lnSpc>
                <a:spcPct val="104000"/>
              </a:lnSpc>
              <a:buNone/>
            </a:pPr>
            <a:r>
              <a:rPr lang="en-US" sz="3700" b="1" kern="0" spc="-112" dirty="0">
                <a:solidFill>
                  <a:srgbClr val="000000"/>
                </a:solidFill>
                <a:latin typeface="Inter Bold" pitchFamily="34" charset="0"/>
                <a:ea typeface="Inter Bold" pitchFamily="34" charset="-122"/>
                <a:cs typeface="Inter Bold" pitchFamily="34" charset="-120"/>
              </a:rPr>
              <a:t>Our Core Philosophy</a:t>
            </a:r>
            <a:endParaRPr lang="en-US" sz="3700" dirty="0"/>
          </a:p>
        </p:txBody>
      </p:sp>
      <p:sp>
        <p:nvSpPr>
          <p:cNvPr id="4" name="Text 1"/>
          <p:cNvSpPr/>
          <p:nvPr/>
        </p:nvSpPr>
        <p:spPr>
          <a:xfrm>
            <a:off x="5233360" y="1958578"/>
            <a:ext cx="6296860" cy="604838"/>
          </a:xfrm>
          <a:prstGeom prst="rect">
            <a:avLst/>
          </a:prstGeom>
          <a:noFill/>
          <a:ln/>
        </p:spPr>
        <p:txBody>
          <a:bodyPr wrap="square" lIns="0" tIns="0" rIns="0" bIns="0" rtlCol="0" anchor="t">
            <a:normAutofit fontScale="25000" lnSpcReduction="20000"/>
          </a:bodyPr>
          <a:lstStyle/>
          <a:p>
            <a:pPr>
              <a:lnSpc>
                <a:spcPct val="133000"/>
              </a:lnSpc>
            </a:pPr>
            <a:r>
              <a:rPr lang="en-US" sz="11200" kern="0" spc="-30" dirty="0">
                <a:solidFill>
                  <a:schemeClr val="bg1"/>
                </a:solidFill>
                <a:latin typeface="Arial" panose="020B0604020202020204" pitchFamily="34" charset="0"/>
                <a:ea typeface="Inter" pitchFamily="34" charset="-122"/>
                <a:cs typeface="Arial" panose="020B0604020202020204" pitchFamily="34" charset="0"/>
              </a:rPr>
              <a:t>Quality education goes beyond academic knowledge. </a:t>
            </a:r>
            <a:r>
              <a:rPr lang="en-DE" sz="11200" kern="0" spc="-30" dirty="0">
                <a:solidFill>
                  <a:schemeClr val="bg1"/>
                </a:solidFill>
                <a:latin typeface="Arial" panose="020B0604020202020204" pitchFamily="34" charset="0"/>
                <a:ea typeface="Inter" pitchFamily="34" charset="-122"/>
                <a:cs typeface="Arial" panose="020B0604020202020204" pitchFamily="34" charset="0"/>
              </a:rPr>
              <a:t> </a:t>
            </a:r>
            <a:r>
              <a:rPr lang="en-GB" sz="11200" dirty="0">
                <a:solidFill>
                  <a:schemeClr val="bg1"/>
                </a:solidFill>
                <a:latin typeface="Arial" panose="020B0604020202020204" pitchFamily="34" charset="0"/>
                <a:cs typeface="Arial" panose="020B0604020202020204" pitchFamily="34" charset="0"/>
              </a:rPr>
              <a:t>It is about building strong academic knowledge while also developing logical, analytical, and creative thinking.</a:t>
            </a:r>
          </a:p>
          <a:p>
            <a:pPr marL="0" indent="0" algn="l">
              <a:lnSpc>
                <a:spcPct val="133000"/>
              </a:lnSpc>
              <a:buNone/>
            </a:pPr>
            <a:endParaRPr lang="en-US" sz="1450" dirty="0"/>
          </a:p>
        </p:txBody>
      </p:sp>
    </p:spTree>
    <p:extLst>
      <p:ext uri="{BB962C8B-B14F-4D97-AF65-F5344CB8AC3E}">
        <p14:creationId xmlns:p14="http://schemas.microsoft.com/office/powerpoint/2010/main" val="1133547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1084461"/>
            <a:ext cx="6296860" cy="590649"/>
          </a:xfrm>
          <a:prstGeom prst="rect">
            <a:avLst/>
          </a:prstGeom>
          <a:noFill/>
          <a:ln/>
        </p:spPr>
        <p:txBody>
          <a:bodyPr wrap="none" lIns="0" tIns="0" rIns="0" bIns="0" rtlCol="0" anchor="t"/>
          <a:lstStyle/>
          <a:p>
            <a:pPr marL="0" indent="0" algn="l">
              <a:lnSpc>
                <a:spcPct val="104000"/>
              </a:lnSpc>
              <a:buNone/>
            </a:pPr>
            <a:r>
              <a:rPr lang="en-US" sz="3700" b="1" kern="0" spc="-112" dirty="0">
                <a:solidFill>
                  <a:srgbClr val="000000"/>
                </a:solidFill>
                <a:latin typeface="Inter Bold" pitchFamily="34" charset="0"/>
                <a:ea typeface="Inter Bold" pitchFamily="34" charset="-122"/>
                <a:cs typeface="Inter Bold" pitchFamily="34" charset="-120"/>
              </a:rPr>
              <a:t>Our Core Philosophy</a:t>
            </a:r>
            <a:endParaRPr lang="en-US" sz="3700" dirty="0"/>
          </a:p>
        </p:txBody>
      </p:sp>
      <p:sp>
        <p:nvSpPr>
          <p:cNvPr id="5" name="Shape 2"/>
          <p:cNvSpPr/>
          <p:nvPr/>
        </p:nvSpPr>
        <p:spPr>
          <a:xfrm>
            <a:off x="5161642" y="2078631"/>
            <a:ext cx="3053877" cy="2153645"/>
          </a:xfrm>
          <a:prstGeom prst="roundRect">
            <a:avLst>
              <a:gd name="adj" fmla="val 4652"/>
            </a:avLst>
          </a:prstGeom>
          <a:solidFill>
            <a:srgbClr val="DADBF1"/>
          </a:solidFill>
          <a:ln w="6350">
            <a:solidFill>
              <a:srgbClr val="C0C1D7"/>
            </a:solidFill>
            <a:prstDash val="solid"/>
          </a:ln>
        </p:spPr>
      </p:sp>
      <p:sp>
        <p:nvSpPr>
          <p:cNvPr id="6" name="Text 3"/>
          <p:cNvSpPr/>
          <p:nvPr/>
        </p:nvSpPr>
        <p:spPr>
          <a:xfrm>
            <a:off x="5233360" y="2175280"/>
            <a:ext cx="2663163" cy="295275"/>
          </a:xfrm>
          <a:prstGeom prst="rect">
            <a:avLst/>
          </a:prstGeom>
          <a:noFill/>
          <a:ln/>
        </p:spPr>
        <p:txBody>
          <a:bodyPr wrap="none" lIns="0" tIns="0" rIns="0" bIns="0" rtlCol="0" anchor="t"/>
          <a:lstStyle/>
          <a:p>
            <a:pPr marL="0" indent="0" algn="l">
              <a:lnSpc>
                <a:spcPct val="104000"/>
              </a:lnSpc>
              <a:buNone/>
            </a:pPr>
            <a:r>
              <a:rPr lang="en-US" sz="2000" b="1" kern="0" spc="-56" dirty="0">
                <a:solidFill>
                  <a:srgbClr val="272525"/>
                </a:solidFill>
                <a:latin typeface="Inter Bold" pitchFamily="34" charset="0"/>
                <a:ea typeface="Inter Bold" pitchFamily="34" charset="-122"/>
                <a:cs typeface="Inter Bold" pitchFamily="34" charset="-120"/>
              </a:rPr>
              <a:t>Academic Knowledge</a:t>
            </a:r>
            <a:endParaRPr lang="en-US" sz="2000" dirty="0"/>
          </a:p>
        </p:txBody>
      </p:sp>
      <p:sp>
        <p:nvSpPr>
          <p:cNvPr id="7" name="Text 4"/>
          <p:cNvSpPr/>
          <p:nvPr/>
        </p:nvSpPr>
        <p:spPr>
          <a:xfrm>
            <a:off x="5356998" y="2583962"/>
            <a:ext cx="2663163" cy="907256"/>
          </a:xfrm>
          <a:prstGeom prst="rect">
            <a:avLst/>
          </a:prstGeom>
          <a:noFill/>
          <a:ln/>
        </p:spPr>
        <p:txBody>
          <a:bodyPr wrap="square" lIns="0" tIns="0" rIns="0" bIns="0" rtlCol="0" anchor="t">
            <a:noAutofit/>
          </a:bodyPr>
          <a:lstStyle/>
          <a:p>
            <a:pPr marL="0" indent="0" algn="l">
              <a:lnSpc>
                <a:spcPct val="133000"/>
              </a:lnSpc>
              <a:buNone/>
            </a:pPr>
            <a:r>
              <a:rPr lang="en-US" kern="0" spc="-30" dirty="0">
                <a:solidFill>
                  <a:srgbClr val="272525"/>
                </a:solidFill>
                <a:latin typeface="Inter" pitchFamily="34" charset="0"/>
                <a:ea typeface="Inter" pitchFamily="34" charset="-122"/>
                <a:cs typeface="Inter" pitchFamily="34" charset="-120"/>
              </a:rPr>
              <a:t>Strong subject foundations built through structured, meaningful learning.</a:t>
            </a:r>
            <a:endParaRPr lang="en-US" dirty="0"/>
          </a:p>
        </p:txBody>
      </p:sp>
      <p:sp>
        <p:nvSpPr>
          <p:cNvPr id="8" name="Shape 5"/>
          <p:cNvSpPr/>
          <p:nvPr/>
        </p:nvSpPr>
        <p:spPr>
          <a:xfrm>
            <a:off x="8404526" y="2090320"/>
            <a:ext cx="3384062" cy="2141955"/>
          </a:xfrm>
          <a:prstGeom prst="roundRect">
            <a:avLst>
              <a:gd name="adj" fmla="val 4652"/>
            </a:avLst>
          </a:prstGeom>
          <a:solidFill>
            <a:srgbClr val="DADBF1"/>
          </a:solidFill>
          <a:ln w="6350">
            <a:solidFill>
              <a:srgbClr val="C0C1D7"/>
            </a:solidFill>
            <a:prstDash val="solid"/>
          </a:ln>
        </p:spPr>
      </p:sp>
      <p:sp>
        <p:nvSpPr>
          <p:cNvPr id="9" name="Text 6"/>
          <p:cNvSpPr/>
          <p:nvPr/>
        </p:nvSpPr>
        <p:spPr>
          <a:xfrm>
            <a:off x="8510236" y="2286244"/>
            <a:ext cx="2663262" cy="295275"/>
          </a:xfrm>
          <a:prstGeom prst="rect">
            <a:avLst/>
          </a:prstGeom>
          <a:noFill/>
          <a:ln/>
        </p:spPr>
        <p:txBody>
          <a:bodyPr wrap="none" lIns="0" tIns="0" rIns="0" bIns="0" rtlCol="0" anchor="t"/>
          <a:lstStyle/>
          <a:p>
            <a:pPr marL="0" indent="0" algn="l">
              <a:lnSpc>
                <a:spcPct val="104000"/>
              </a:lnSpc>
              <a:buNone/>
            </a:pPr>
            <a:r>
              <a:rPr lang="en-US" sz="2000" b="1" kern="0" spc="-56" dirty="0">
                <a:solidFill>
                  <a:srgbClr val="272525"/>
                </a:solidFill>
                <a:latin typeface="Inter Bold" pitchFamily="34" charset="0"/>
                <a:ea typeface="Inter Bold" pitchFamily="34" charset="-122"/>
                <a:cs typeface="Inter Bold" pitchFamily="34" charset="-120"/>
              </a:rPr>
              <a:t>Critical Thinking</a:t>
            </a:r>
            <a:endParaRPr lang="en-US" sz="2000" dirty="0"/>
          </a:p>
        </p:txBody>
      </p:sp>
      <p:sp>
        <p:nvSpPr>
          <p:cNvPr id="10" name="Text 7"/>
          <p:cNvSpPr/>
          <p:nvPr/>
        </p:nvSpPr>
        <p:spPr>
          <a:xfrm>
            <a:off x="8599883" y="2686352"/>
            <a:ext cx="2663262" cy="907256"/>
          </a:xfrm>
          <a:prstGeom prst="rect">
            <a:avLst/>
          </a:prstGeom>
          <a:noFill/>
          <a:ln/>
        </p:spPr>
        <p:txBody>
          <a:bodyPr wrap="square" lIns="0" tIns="0" rIns="0" bIns="0" rtlCol="0" anchor="t">
            <a:normAutofit fontScale="92500" lnSpcReduction="20000"/>
          </a:bodyPr>
          <a:lstStyle/>
          <a:p>
            <a:pPr marL="0" indent="0" algn="l">
              <a:lnSpc>
                <a:spcPct val="133000"/>
              </a:lnSpc>
              <a:buNone/>
            </a:pPr>
            <a:r>
              <a:rPr lang="en-US" kern="0" spc="-30" dirty="0">
                <a:solidFill>
                  <a:srgbClr val="272525"/>
                </a:solidFill>
                <a:latin typeface="Inter" pitchFamily="34" charset="0"/>
                <a:ea typeface="Inter" pitchFamily="34" charset="-122"/>
                <a:cs typeface="Inter" pitchFamily="34" charset="-120"/>
              </a:rPr>
              <a:t>Logical, analytical, and creative problem-solving skills for the future</a:t>
            </a:r>
            <a:r>
              <a:rPr lang="en-US" sz="1450" kern="0" spc="-30" dirty="0">
                <a:solidFill>
                  <a:srgbClr val="272525"/>
                </a:solidFill>
                <a:latin typeface="Inter" pitchFamily="34" charset="0"/>
                <a:ea typeface="Inter" pitchFamily="34" charset="-122"/>
                <a:cs typeface="Inter" pitchFamily="34" charset="-120"/>
              </a:rPr>
              <a:t>.</a:t>
            </a:r>
            <a:endParaRPr lang="en-US" sz="1450" dirty="0"/>
          </a:p>
        </p:txBody>
      </p:sp>
      <p:sp>
        <p:nvSpPr>
          <p:cNvPr id="11" name="Shape 8"/>
          <p:cNvSpPr/>
          <p:nvPr/>
        </p:nvSpPr>
        <p:spPr>
          <a:xfrm>
            <a:off x="5161642" y="4562223"/>
            <a:ext cx="6626946" cy="1101824"/>
          </a:xfrm>
          <a:prstGeom prst="roundRect">
            <a:avLst>
              <a:gd name="adj" fmla="val 7205"/>
            </a:avLst>
          </a:prstGeom>
          <a:solidFill>
            <a:srgbClr val="DADBF1"/>
          </a:solidFill>
          <a:ln w="6350">
            <a:solidFill>
              <a:srgbClr val="C0C1D7"/>
            </a:solidFill>
            <a:prstDash val="solid"/>
          </a:ln>
        </p:spPr>
      </p:sp>
      <p:sp>
        <p:nvSpPr>
          <p:cNvPr id="12" name="Text 9"/>
          <p:cNvSpPr/>
          <p:nvPr/>
        </p:nvSpPr>
        <p:spPr>
          <a:xfrm>
            <a:off x="5360894" y="4680669"/>
            <a:ext cx="5973969" cy="295275"/>
          </a:xfrm>
          <a:prstGeom prst="rect">
            <a:avLst/>
          </a:prstGeom>
          <a:noFill/>
          <a:ln/>
        </p:spPr>
        <p:txBody>
          <a:bodyPr wrap="none" lIns="0" tIns="0" rIns="0" bIns="0" rtlCol="0" anchor="t"/>
          <a:lstStyle/>
          <a:p>
            <a:pPr marL="0" indent="0" algn="l">
              <a:lnSpc>
                <a:spcPct val="104000"/>
              </a:lnSpc>
              <a:buNone/>
            </a:pPr>
            <a:r>
              <a:rPr lang="en-US" sz="2000" b="1" kern="0" spc="-56" dirty="0">
                <a:solidFill>
                  <a:srgbClr val="272525"/>
                </a:solidFill>
                <a:latin typeface="Inter Bold" pitchFamily="34" charset="0"/>
                <a:ea typeface="Inter Bold" pitchFamily="34" charset="-122"/>
                <a:cs typeface="Inter Bold" pitchFamily="34" charset="-120"/>
              </a:rPr>
              <a:t>Character &amp; Values</a:t>
            </a:r>
            <a:endParaRPr lang="en-US" sz="2000" dirty="0"/>
          </a:p>
        </p:txBody>
      </p:sp>
      <p:sp>
        <p:nvSpPr>
          <p:cNvPr id="13" name="Text 10"/>
          <p:cNvSpPr/>
          <p:nvPr/>
        </p:nvSpPr>
        <p:spPr>
          <a:xfrm>
            <a:off x="5356999" y="5055249"/>
            <a:ext cx="5906146" cy="302419"/>
          </a:xfrm>
          <a:prstGeom prst="rect">
            <a:avLst/>
          </a:prstGeom>
          <a:noFill/>
          <a:ln/>
        </p:spPr>
        <p:txBody>
          <a:bodyPr wrap="none" lIns="0" tIns="0" rIns="0" bIns="0" rtlCol="0" anchor="t"/>
          <a:lstStyle/>
          <a:p>
            <a:pPr marL="0" indent="0" algn="l">
              <a:lnSpc>
                <a:spcPct val="133000"/>
              </a:lnSpc>
              <a:buNone/>
            </a:pPr>
            <a:r>
              <a:rPr lang="en-US" kern="0" spc="-30" dirty="0">
                <a:solidFill>
                  <a:srgbClr val="272525"/>
                </a:solidFill>
                <a:latin typeface="Inter" pitchFamily="34" charset="0"/>
                <a:ea typeface="Inter" pitchFamily="34" charset="-122"/>
                <a:cs typeface="Inter" pitchFamily="34" charset="-120"/>
              </a:rPr>
              <a:t>Discipline, positivity, resilience, cooperation, and confidence</a:t>
            </a:r>
            <a:r>
              <a:rPr lang="en-US" sz="1450" kern="0" spc="-30" dirty="0">
                <a:solidFill>
                  <a:srgbClr val="272525"/>
                </a:solidFill>
                <a:latin typeface="Inter" pitchFamily="34" charset="0"/>
                <a:ea typeface="Inter" pitchFamily="34" charset="-122"/>
                <a:cs typeface="Inter" pitchFamily="34" charset="-120"/>
              </a:rPr>
              <a:t>.</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546795"/>
            <a:ext cx="10868745" cy="396875"/>
          </a:xfrm>
          <a:prstGeom prst="rect">
            <a:avLst/>
          </a:prstGeom>
          <a:noFill/>
          <a:ln/>
        </p:spPr>
        <p:txBody>
          <a:bodyPr wrap="none" lIns="0" tIns="0" rIns="0" bIns="0" rtlCol="0" anchor="t"/>
          <a:lstStyle/>
          <a:p>
            <a:pPr marL="0" indent="0" algn="l">
              <a:lnSpc>
                <a:spcPct val="104000"/>
              </a:lnSpc>
              <a:buNone/>
            </a:pPr>
            <a:r>
              <a:rPr lang="en-US" sz="2450" b="1" kern="0" spc="-75" dirty="0">
                <a:solidFill>
                  <a:srgbClr val="000000"/>
                </a:solidFill>
                <a:latin typeface="Inter Bold" pitchFamily="34" charset="0"/>
                <a:ea typeface="Inter Bold" pitchFamily="34" charset="-122"/>
                <a:cs typeface="Inter Bold" pitchFamily="34" charset="-120"/>
              </a:rPr>
              <a:t>Understanding Your 10–11-Year-Old</a:t>
            </a:r>
            <a:r>
              <a:rPr lang="en-DE" sz="2450" b="1" kern="0" spc="-75" dirty="0">
                <a:solidFill>
                  <a:srgbClr val="000000"/>
                </a:solidFill>
                <a:latin typeface="Inter Bold" pitchFamily="34" charset="0"/>
                <a:ea typeface="Inter Bold" pitchFamily="34" charset="-122"/>
                <a:cs typeface="Inter Bold" pitchFamily="34" charset="-120"/>
              </a:rPr>
              <a:t> </a:t>
            </a:r>
            <a:r>
              <a:rPr lang="en-GB" sz="2450" b="1" kern="0" spc="-75" dirty="0">
                <a:solidFill>
                  <a:srgbClr val="000000"/>
                </a:solidFill>
                <a:latin typeface="Inter Bold" pitchFamily="34" charset="0"/>
                <a:ea typeface="Inter Bold" pitchFamily="34" charset="-122"/>
                <a:cs typeface="Inter Bold" pitchFamily="34" charset="-120"/>
              </a:rPr>
              <a:t>C</a:t>
            </a:r>
            <a:r>
              <a:rPr lang="en-DE" sz="2450" b="1" kern="0" spc="-75" dirty="0">
                <a:solidFill>
                  <a:srgbClr val="000000"/>
                </a:solidFill>
                <a:latin typeface="Inter Bold" pitchFamily="34" charset="0"/>
                <a:ea typeface="Inter Bold" pitchFamily="34" charset="-122"/>
                <a:cs typeface="Inter Bold" pitchFamily="34" charset="-120"/>
              </a:rPr>
              <a:t>h</a:t>
            </a:r>
            <a:r>
              <a:rPr lang="en-GB" sz="2450" b="1" kern="0" spc="-75" dirty="0" err="1">
                <a:solidFill>
                  <a:srgbClr val="000000"/>
                </a:solidFill>
                <a:latin typeface="Inter Bold" pitchFamily="34" charset="0"/>
                <a:ea typeface="Inter Bold" pitchFamily="34" charset="-122"/>
                <a:cs typeface="Inter Bold" pitchFamily="34" charset="-120"/>
              </a:rPr>
              <a:t>i</a:t>
            </a:r>
            <a:r>
              <a:rPr lang="en-DE" sz="2450" b="1" kern="0" spc="-75" dirty="0">
                <a:solidFill>
                  <a:srgbClr val="000000"/>
                </a:solidFill>
                <a:latin typeface="Inter Bold" pitchFamily="34" charset="0"/>
                <a:ea typeface="Inter Bold" pitchFamily="34" charset="-122"/>
                <a:cs typeface="Inter Bold" pitchFamily="34" charset="-120"/>
              </a:rPr>
              <a:t>l</a:t>
            </a:r>
            <a:r>
              <a:rPr lang="en-GB" sz="2450" b="1" kern="0" spc="-75" dirty="0">
                <a:solidFill>
                  <a:srgbClr val="000000"/>
                </a:solidFill>
                <a:latin typeface="Inter Bold" pitchFamily="34" charset="0"/>
                <a:ea typeface="Inter Bold" pitchFamily="34" charset="-122"/>
                <a:cs typeface="Inter Bold" pitchFamily="34" charset="-120"/>
              </a:rPr>
              <a:t>d</a:t>
            </a:r>
            <a:endParaRPr lang="en-US" sz="2450" dirty="0"/>
          </a:p>
        </p:txBody>
      </p:sp>
      <p:pic>
        <p:nvPicPr>
          <p:cNvPr id="3" name="Image 0" descr="preencoded.png"/>
          <p:cNvPicPr>
            <a:picLocks noChangeAspect="1"/>
          </p:cNvPicPr>
          <p:nvPr/>
        </p:nvPicPr>
        <p:blipFill>
          <a:blip r:embed="rId3"/>
          <a:stretch>
            <a:fillRect/>
          </a:stretch>
        </p:blipFill>
        <p:spPr>
          <a:xfrm>
            <a:off x="661476" y="1167607"/>
            <a:ext cx="5722868" cy="2767899"/>
          </a:xfrm>
          <a:prstGeom prst="rect">
            <a:avLst/>
          </a:prstGeom>
        </p:spPr>
      </p:pic>
      <p:sp>
        <p:nvSpPr>
          <p:cNvPr id="4" name="Text 1"/>
          <p:cNvSpPr/>
          <p:nvPr/>
        </p:nvSpPr>
        <p:spPr>
          <a:xfrm>
            <a:off x="6561867" y="1188243"/>
            <a:ext cx="4968353" cy="1510133"/>
          </a:xfrm>
          <a:prstGeom prst="rect">
            <a:avLst/>
          </a:prstGeom>
          <a:noFill/>
          <a:ln/>
        </p:spPr>
        <p:txBody>
          <a:bodyPr wrap="square" lIns="0" tIns="0" rIns="0" bIns="0" rtlCol="0" anchor="t">
            <a:noAutofit/>
          </a:bodyPr>
          <a:lstStyle/>
          <a:p>
            <a:pPr marL="0" indent="0" algn="just">
              <a:lnSpc>
                <a:spcPct val="111000"/>
              </a:lnSpc>
              <a:buNone/>
            </a:pPr>
            <a:r>
              <a:rPr lang="en-US" sz="2000" kern="0" spc="-20" dirty="0">
                <a:solidFill>
                  <a:srgbClr val="272525"/>
                </a:solidFill>
                <a:latin typeface="Inter" pitchFamily="34" charset="0"/>
                <a:ea typeface="Inter" pitchFamily="34" charset="-122"/>
                <a:cs typeface="Inter" pitchFamily="34" charset="-120"/>
              </a:rPr>
              <a:t>At this age, children are growing more independent — yet still need your guidance and clear boundaries.</a:t>
            </a:r>
            <a:endParaRPr lang="en-DE" sz="2000" kern="0" spc="-20" dirty="0">
              <a:solidFill>
                <a:srgbClr val="272525"/>
              </a:solidFill>
              <a:latin typeface="Inter" pitchFamily="34" charset="0"/>
              <a:ea typeface="Inter" pitchFamily="34" charset="-122"/>
              <a:cs typeface="Inter" pitchFamily="34" charset="-120"/>
            </a:endParaRPr>
          </a:p>
          <a:p>
            <a:pPr marL="0" indent="0" algn="just">
              <a:lnSpc>
                <a:spcPct val="111000"/>
              </a:lnSpc>
              <a:buNone/>
            </a:pPr>
            <a:endParaRPr lang="en-DE" sz="2000" kern="0" spc="-20" dirty="0">
              <a:solidFill>
                <a:srgbClr val="272525"/>
              </a:solidFill>
              <a:latin typeface="Inter" pitchFamily="34" charset="0"/>
              <a:ea typeface="Inter" pitchFamily="34" charset="-122"/>
            </a:endParaRPr>
          </a:p>
          <a:p>
            <a:pPr marL="0" indent="0" algn="just">
              <a:lnSpc>
                <a:spcPct val="111000"/>
              </a:lnSpc>
              <a:buNone/>
            </a:pPr>
            <a:endParaRPr lang="en-DE" sz="2000" kern="0" spc="-20" dirty="0">
              <a:solidFill>
                <a:srgbClr val="272525"/>
              </a:solidFill>
              <a:latin typeface="Inter" pitchFamily="34" charset="0"/>
              <a:ea typeface="Inter" pitchFamily="34" charset="-122"/>
            </a:endParaRPr>
          </a:p>
          <a:p>
            <a:pPr marL="0" indent="0" algn="just">
              <a:lnSpc>
                <a:spcPct val="111000"/>
              </a:lnSpc>
              <a:buNone/>
            </a:pPr>
            <a:endParaRPr lang="en-DE" sz="2000" kern="0" spc="-20" dirty="0">
              <a:solidFill>
                <a:srgbClr val="272525"/>
              </a:solidFill>
              <a:latin typeface="Inter" pitchFamily="34" charset="0"/>
              <a:ea typeface="Inter" pitchFamily="34" charset="-122"/>
            </a:endParaRPr>
          </a:p>
          <a:p>
            <a:pPr marL="0" indent="0" algn="just">
              <a:lnSpc>
                <a:spcPct val="111000"/>
              </a:lnSpc>
              <a:buNone/>
            </a:pPr>
            <a:endParaRPr lang="en-DE" sz="2000" kern="0" spc="-20" dirty="0">
              <a:solidFill>
                <a:srgbClr val="272525"/>
              </a:solidFill>
              <a:latin typeface="Inter" pitchFamily="34" charset="0"/>
              <a:ea typeface="Inter" pitchFamily="34" charset="-122"/>
            </a:endParaRPr>
          </a:p>
          <a:p>
            <a:pPr marL="0" indent="0" algn="just">
              <a:lnSpc>
                <a:spcPct val="111000"/>
              </a:lnSpc>
              <a:buNone/>
            </a:pPr>
            <a:endParaRPr lang="en-DE" sz="2000" kern="0" spc="-20" dirty="0">
              <a:solidFill>
                <a:srgbClr val="272525"/>
              </a:solidFill>
              <a:latin typeface="Inter" pitchFamily="34" charset="0"/>
              <a:ea typeface="Inter" pitchFamily="34" charset="-122"/>
            </a:endParaRPr>
          </a:p>
          <a:p>
            <a:pPr marL="0" indent="0" algn="just">
              <a:lnSpc>
                <a:spcPct val="111000"/>
              </a:lnSpc>
              <a:buNone/>
            </a:pPr>
            <a:endParaRPr lang="en-US" sz="200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9099" y="5305425"/>
            <a:ext cx="190495" cy="190500"/>
          </a:xfrm>
          <a:prstGeom prst="rect">
            <a:avLst/>
          </a:prstGeom>
        </p:spPr>
      </p:pic>
      <p:sp>
        <p:nvSpPr>
          <p:cNvPr id="6" name="Text 2"/>
          <p:cNvSpPr/>
          <p:nvPr/>
        </p:nvSpPr>
        <p:spPr>
          <a:xfrm>
            <a:off x="661475" y="4119546"/>
            <a:ext cx="4968255" cy="198438"/>
          </a:xfrm>
          <a:prstGeom prst="rect">
            <a:avLst/>
          </a:prstGeom>
          <a:noFill/>
          <a:ln/>
        </p:spPr>
        <p:txBody>
          <a:bodyPr wrap="none" lIns="0" tIns="0" rIns="0" bIns="0" rtlCol="0" anchor="t"/>
          <a:lstStyle/>
          <a:p>
            <a:pPr marL="285750" indent="-285750" algn="l">
              <a:lnSpc>
                <a:spcPct val="104000"/>
              </a:lnSpc>
              <a:buFont typeface="Wingdings" panose="05000000000000000000" pitchFamily="2" charset="2"/>
              <a:buChar char="Ø"/>
            </a:pPr>
            <a:r>
              <a:rPr lang="en-US" b="1" kern="0" spc="-37" dirty="0">
                <a:solidFill>
                  <a:srgbClr val="272525"/>
                </a:solidFill>
                <a:latin typeface="Inter Bold" pitchFamily="34" charset="0"/>
                <a:ea typeface="Inter Bold" pitchFamily="34" charset="-122"/>
                <a:cs typeface="Inter Bold" pitchFamily="34" charset="-120"/>
              </a:rPr>
              <a:t>Growing Independence</a:t>
            </a:r>
            <a:endParaRPr lang="en-US" dirty="0"/>
          </a:p>
        </p:txBody>
      </p:sp>
      <p:sp>
        <p:nvSpPr>
          <p:cNvPr id="7" name="Text 3"/>
          <p:cNvSpPr/>
          <p:nvPr/>
        </p:nvSpPr>
        <p:spPr>
          <a:xfrm>
            <a:off x="633621" y="4542598"/>
            <a:ext cx="4715435" cy="538213"/>
          </a:xfrm>
          <a:prstGeom prst="rect">
            <a:avLst/>
          </a:prstGeom>
          <a:noFill/>
          <a:ln/>
        </p:spPr>
        <p:txBody>
          <a:bodyPr wrap="none" lIns="0" tIns="0" rIns="0" bIns="0" rtlCol="0" anchor="t"/>
          <a:lstStyle/>
          <a:p>
            <a:pPr marL="0" indent="0" algn="l">
              <a:lnSpc>
                <a:spcPct val="111000"/>
              </a:lnSpc>
              <a:buNone/>
            </a:pPr>
            <a:r>
              <a:rPr lang="en-DE" kern="0" spc="-20" dirty="0">
                <a:solidFill>
                  <a:srgbClr val="272525"/>
                </a:solidFill>
                <a:latin typeface="Inter" pitchFamily="34" charset="0"/>
                <a:ea typeface="Inter" pitchFamily="34" charset="-122"/>
                <a:cs typeface="Inter" pitchFamily="34" charset="-120"/>
              </a:rPr>
              <a:t>T</a:t>
            </a:r>
            <a:r>
              <a:rPr lang="en-GB" kern="0" spc="-20" dirty="0">
                <a:solidFill>
                  <a:srgbClr val="272525"/>
                </a:solidFill>
                <a:latin typeface="Inter" pitchFamily="34" charset="0"/>
                <a:ea typeface="Inter" pitchFamily="34" charset="-122"/>
                <a:cs typeface="Inter" pitchFamily="34" charset="-120"/>
              </a:rPr>
              <a:t>h</a:t>
            </a:r>
            <a:r>
              <a:rPr lang="en-DE" kern="0" spc="-20" dirty="0">
                <a:solidFill>
                  <a:srgbClr val="272525"/>
                </a:solidFill>
                <a:latin typeface="Inter" pitchFamily="34" charset="0"/>
                <a:ea typeface="Inter" pitchFamily="34" charset="-122"/>
                <a:cs typeface="Inter" pitchFamily="34" charset="-120"/>
              </a:rPr>
              <a:t>e</a:t>
            </a:r>
            <a:r>
              <a:rPr lang="en-GB" kern="0" spc="-20" dirty="0">
                <a:solidFill>
                  <a:srgbClr val="272525"/>
                </a:solidFill>
                <a:latin typeface="Inter" pitchFamily="34" charset="0"/>
                <a:ea typeface="Inter" pitchFamily="34" charset="-122"/>
                <a:cs typeface="Inter" pitchFamily="34" charset="-120"/>
              </a:rPr>
              <a:t>y</a:t>
            </a:r>
            <a:r>
              <a:rPr lang="en-DE" kern="0" spc="-20" dirty="0">
                <a:solidFill>
                  <a:srgbClr val="272525"/>
                </a:solidFill>
                <a:latin typeface="Inter" pitchFamily="34" charset="0"/>
                <a:ea typeface="Inter" pitchFamily="34" charset="-122"/>
                <a:cs typeface="Inter" pitchFamily="34" charset="-120"/>
              </a:rPr>
              <a:t> </a:t>
            </a:r>
            <a:r>
              <a:rPr lang="en-GB" kern="0" spc="-20" dirty="0">
                <a:solidFill>
                  <a:srgbClr val="272525"/>
                </a:solidFill>
                <a:latin typeface="Inter" pitchFamily="34" charset="0"/>
                <a:ea typeface="Inter" pitchFamily="34" charset="-122"/>
                <a:cs typeface="Inter" pitchFamily="34" charset="-120"/>
              </a:rPr>
              <a:t>b</a:t>
            </a:r>
            <a:r>
              <a:rPr lang="en-DE" kern="0" spc="-20" dirty="0">
                <a:solidFill>
                  <a:srgbClr val="272525"/>
                </a:solidFill>
                <a:latin typeface="Inter" pitchFamily="34" charset="0"/>
                <a:ea typeface="Inter" pitchFamily="34" charset="-122"/>
                <a:cs typeface="Inter" pitchFamily="34" charset="-120"/>
              </a:rPr>
              <a:t>e</a:t>
            </a:r>
            <a:r>
              <a:rPr lang="en-GB" kern="0" spc="-20" dirty="0">
                <a:solidFill>
                  <a:srgbClr val="272525"/>
                </a:solidFill>
                <a:latin typeface="Inter" pitchFamily="34" charset="0"/>
                <a:ea typeface="Inter" pitchFamily="34" charset="-122"/>
                <a:cs typeface="Inter" pitchFamily="34" charset="-120"/>
              </a:rPr>
              <a:t>c</a:t>
            </a:r>
            <a:r>
              <a:rPr lang="en-DE" kern="0" spc="-20" dirty="0">
                <a:solidFill>
                  <a:srgbClr val="272525"/>
                </a:solidFill>
                <a:latin typeface="Inter" pitchFamily="34" charset="0"/>
                <a:ea typeface="Inter" pitchFamily="34" charset="-122"/>
                <a:cs typeface="Inter" pitchFamily="34" charset="-120"/>
              </a:rPr>
              <a:t>o</a:t>
            </a:r>
            <a:r>
              <a:rPr lang="en-GB" kern="0" spc="-20" dirty="0">
                <a:solidFill>
                  <a:srgbClr val="272525"/>
                </a:solidFill>
                <a:latin typeface="Inter" pitchFamily="34" charset="0"/>
                <a:ea typeface="Inter" pitchFamily="34" charset="-122"/>
                <a:cs typeface="Inter" pitchFamily="34" charset="-120"/>
              </a:rPr>
              <a:t>m</a:t>
            </a:r>
            <a:r>
              <a:rPr lang="en-DE" kern="0" spc="-20" dirty="0">
                <a:solidFill>
                  <a:srgbClr val="272525"/>
                </a:solidFill>
                <a:latin typeface="Inter" pitchFamily="34" charset="0"/>
                <a:ea typeface="Inter" pitchFamily="34" charset="-122"/>
                <a:cs typeface="Inter" pitchFamily="34" charset="-120"/>
              </a:rPr>
              <a:t>e </a:t>
            </a:r>
            <a:r>
              <a:rPr lang="en-GB" kern="0" spc="-20" dirty="0">
                <a:solidFill>
                  <a:srgbClr val="272525"/>
                </a:solidFill>
                <a:latin typeface="Inter" pitchFamily="34" charset="0"/>
                <a:ea typeface="Inter" pitchFamily="34" charset="-122"/>
                <a:cs typeface="Inter" pitchFamily="34" charset="-120"/>
              </a:rPr>
              <a:t>e</a:t>
            </a:r>
            <a:r>
              <a:rPr lang="en-US" kern="0" spc="-20" dirty="0">
                <a:solidFill>
                  <a:srgbClr val="272525"/>
                </a:solidFill>
                <a:latin typeface="Inter" pitchFamily="34" charset="0"/>
                <a:ea typeface="Inter" pitchFamily="34" charset="-122"/>
                <a:cs typeface="Inter" pitchFamily="34" charset="-120"/>
              </a:rPr>
              <a:t>ager to manage tasks alone, </a:t>
            </a:r>
            <a:endParaRPr lang="en-DE" kern="0" spc="-20" dirty="0">
              <a:solidFill>
                <a:srgbClr val="272525"/>
              </a:solidFill>
              <a:latin typeface="Inter" pitchFamily="34" charset="0"/>
              <a:ea typeface="Inter" pitchFamily="34" charset="-122"/>
              <a:cs typeface="Inter" pitchFamily="34" charset="-120"/>
            </a:endParaRPr>
          </a:p>
          <a:p>
            <a:pPr marL="0" indent="0" algn="l">
              <a:lnSpc>
                <a:spcPct val="111000"/>
              </a:lnSpc>
              <a:buNone/>
            </a:pPr>
            <a:r>
              <a:rPr lang="en-US" kern="0" spc="-20" dirty="0">
                <a:solidFill>
                  <a:srgbClr val="272525"/>
                </a:solidFill>
                <a:latin typeface="Inter" pitchFamily="34" charset="0"/>
                <a:ea typeface="Inter" pitchFamily="34" charset="-122"/>
                <a:cs typeface="Inter" pitchFamily="34" charset="-120"/>
              </a:rPr>
              <a:t>but still need structure and support</a:t>
            </a:r>
            <a:r>
              <a:rPr lang="en-US" sz="950" kern="0" spc="-20" dirty="0">
                <a:solidFill>
                  <a:srgbClr val="272525"/>
                </a:solidFill>
                <a:latin typeface="Inter" pitchFamily="34" charset="0"/>
                <a:ea typeface="Inter" pitchFamily="34" charset="-122"/>
                <a:cs typeface="Inter" pitchFamily="34" charset="-120"/>
              </a:rPr>
              <a:t>.</a:t>
            </a:r>
            <a:endParaRPr lang="en-US" sz="950" dirty="0"/>
          </a:p>
        </p:txBody>
      </p:sp>
      <p:sp>
        <p:nvSpPr>
          <p:cNvPr id="9" name="Text 4"/>
          <p:cNvSpPr/>
          <p:nvPr/>
        </p:nvSpPr>
        <p:spPr>
          <a:xfrm>
            <a:off x="6561866" y="2426723"/>
            <a:ext cx="4968354" cy="198438"/>
          </a:xfrm>
          <a:prstGeom prst="rect">
            <a:avLst/>
          </a:prstGeom>
          <a:noFill/>
          <a:ln/>
        </p:spPr>
        <p:txBody>
          <a:bodyPr wrap="none" lIns="0" tIns="0" rIns="0" bIns="0" rtlCol="0" anchor="t"/>
          <a:lstStyle/>
          <a:p>
            <a:pPr marL="285750" indent="-285750">
              <a:lnSpc>
                <a:spcPct val="104000"/>
              </a:lnSpc>
              <a:buFont typeface="Wingdings" panose="05000000000000000000" pitchFamily="2" charset="2"/>
              <a:buChar char="Ø"/>
            </a:pPr>
            <a:r>
              <a:rPr lang="en-GB" b="1" dirty="0">
                <a:solidFill>
                  <a:schemeClr val="bg1"/>
                </a:solidFill>
              </a:rPr>
              <a:t>Developing thinking skills</a:t>
            </a:r>
            <a:endParaRPr lang="en-US" dirty="0">
              <a:solidFill>
                <a:schemeClr val="bg1"/>
              </a:solidFill>
            </a:endParaRPr>
          </a:p>
        </p:txBody>
      </p:sp>
      <p:sp>
        <p:nvSpPr>
          <p:cNvPr id="10" name="Text 5"/>
          <p:cNvSpPr/>
          <p:nvPr/>
        </p:nvSpPr>
        <p:spPr>
          <a:xfrm>
            <a:off x="6561866" y="2826821"/>
            <a:ext cx="4968354" cy="784461"/>
          </a:xfrm>
          <a:prstGeom prst="rect">
            <a:avLst/>
          </a:prstGeom>
          <a:noFill/>
          <a:ln/>
        </p:spPr>
        <p:txBody>
          <a:bodyPr wrap="none" lIns="0" tIns="0" rIns="0" bIns="0" rtlCol="0" anchor="t"/>
          <a:lstStyle/>
          <a:p>
            <a:pPr lvl="0"/>
            <a:r>
              <a:rPr lang="en-GB" dirty="0">
                <a:solidFill>
                  <a:schemeClr val="bg1"/>
                </a:solidFill>
                <a:latin typeface="Inter" panose="020B0604020202020204" charset="0"/>
                <a:ea typeface="Inter" panose="020B0604020202020204" charset="0"/>
              </a:rPr>
              <a:t>They are moving from simple, concrete thinking </a:t>
            </a:r>
            <a:endParaRPr lang="en-DE" dirty="0">
              <a:solidFill>
                <a:schemeClr val="bg1"/>
              </a:solidFill>
              <a:latin typeface="Inter" panose="020B0604020202020204" charset="0"/>
              <a:ea typeface="Inter" panose="020B0604020202020204" charset="0"/>
            </a:endParaRPr>
          </a:p>
          <a:p>
            <a:pPr lvl="0"/>
            <a:r>
              <a:rPr lang="en-GB" dirty="0">
                <a:solidFill>
                  <a:schemeClr val="bg1"/>
                </a:solidFill>
                <a:latin typeface="Inter" panose="020B0604020202020204" charset="0"/>
                <a:ea typeface="Inter" panose="020B0604020202020204" charset="0"/>
              </a:rPr>
              <a:t>toward more complex and multi-step </a:t>
            </a:r>
            <a:endParaRPr lang="en-DE" dirty="0">
              <a:solidFill>
                <a:schemeClr val="bg1"/>
              </a:solidFill>
              <a:latin typeface="Inter" panose="020B0604020202020204" charset="0"/>
              <a:ea typeface="Inter" panose="020B0604020202020204" charset="0"/>
            </a:endParaRPr>
          </a:p>
          <a:p>
            <a:pPr lvl="0"/>
            <a:r>
              <a:rPr lang="en-GB" dirty="0">
                <a:solidFill>
                  <a:schemeClr val="bg1"/>
                </a:solidFill>
                <a:latin typeface="Inter" panose="020B0604020202020204" charset="0"/>
                <a:ea typeface="Inter" panose="020B0604020202020204" charset="0"/>
              </a:rPr>
              <a:t>problem-solving.</a:t>
            </a:r>
          </a:p>
        </p:txBody>
      </p:sp>
      <p:pic>
        <p:nvPicPr>
          <p:cNvPr id="11"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9099" y="5895578"/>
            <a:ext cx="190495" cy="190500"/>
          </a:xfrm>
          <a:prstGeom prst="rect">
            <a:avLst/>
          </a:prstGeom>
        </p:spPr>
      </p:pic>
      <p:sp>
        <p:nvSpPr>
          <p:cNvPr id="12" name="Text 6"/>
          <p:cNvSpPr/>
          <p:nvPr/>
        </p:nvSpPr>
        <p:spPr>
          <a:xfrm>
            <a:off x="633621" y="5339128"/>
            <a:ext cx="4968255" cy="198438"/>
          </a:xfrm>
          <a:prstGeom prst="rect">
            <a:avLst/>
          </a:prstGeom>
          <a:noFill/>
          <a:ln/>
        </p:spPr>
        <p:txBody>
          <a:bodyPr wrap="none" lIns="0" tIns="0" rIns="0" bIns="0" rtlCol="0" anchor="t"/>
          <a:lstStyle/>
          <a:p>
            <a:pPr marL="285750" indent="-285750" algn="l">
              <a:lnSpc>
                <a:spcPct val="104000"/>
              </a:lnSpc>
              <a:buFont typeface="Wingdings" panose="05000000000000000000" pitchFamily="2" charset="2"/>
              <a:buChar char="Ø"/>
            </a:pPr>
            <a:r>
              <a:rPr lang="en-US" b="1" kern="0" spc="-37" dirty="0">
                <a:solidFill>
                  <a:srgbClr val="272525"/>
                </a:solidFill>
                <a:latin typeface="Inter Bold" pitchFamily="34" charset="0"/>
                <a:ea typeface="Inter Bold" pitchFamily="34" charset="-122"/>
                <a:cs typeface="Inter Bold" pitchFamily="34" charset="-120"/>
              </a:rPr>
              <a:t>Peer Influence</a:t>
            </a:r>
            <a:endParaRPr lang="en-US" dirty="0"/>
          </a:p>
        </p:txBody>
      </p:sp>
      <p:sp>
        <p:nvSpPr>
          <p:cNvPr id="13" name="Text 7"/>
          <p:cNvSpPr/>
          <p:nvPr/>
        </p:nvSpPr>
        <p:spPr>
          <a:xfrm>
            <a:off x="661475" y="5704762"/>
            <a:ext cx="5866747" cy="932862"/>
          </a:xfrm>
          <a:prstGeom prst="rect">
            <a:avLst/>
          </a:prstGeom>
          <a:noFill/>
          <a:ln/>
        </p:spPr>
        <p:txBody>
          <a:bodyPr wrap="none" lIns="0" tIns="0" rIns="0" bIns="0" rtlCol="0" anchor="t"/>
          <a:lstStyle/>
          <a:p>
            <a:pPr>
              <a:lnSpc>
                <a:spcPct val="111000"/>
              </a:lnSpc>
            </a:pPr>
            <a:r>
              <a:rPr lang="en-GB" dirty="0">
                <a:solidFill>
                  <a:schemeClr val="bg1"/>
                </a:solidFill>
                <a:latin typeface="Inter" panose="020B0604020202020204" charset="0"/>
                <a:ea typeface="Inter" panose="020B0604020202020204" charset="0"/>
              </a:rPr>
              <a:t>Friends and social relationships are very important </a:t>
            </a:r>
            <a:endParaRPr lang="en-DE" dirty="0">
              <a:solidFill>
                <a:schemeClr val="bg1"/>
              </a:solidFill>
              <a:latin typeface="Inter" panose="020B0604020202020204" charset="0"/>
              <a:ea typeface="Inter" panose="020B0604020202020204" charset="0"/>
            </a:endParaRPr>
          </a:p>
          <a:p>
            <a:pPr>
              <a:lnSpc>
                <a:spcPct val="111000"/>
              </a:lnSpc>
            </a:pPr>
            <a:r>
              <a:rPr lang="en-GB" dirty="0">
                <a:solidFill>
                  <a:schemeClr val="bg1"/>
                </a:solidFill>
                <a:latin typeface="Inter" panose="020B0604020202020204" charset="0"/>
                <a:ea typeface="Inter" panose="020B0604020202020204" charset="0"/>
              </a:rPr>
              <a:t>at this age. A positive classroom community is </a:t>
            </a:r>
            <a:endParaRPr lang="en-DE" dirty="0">
              <a:solidFill>
                <a:schemeClr val="bg1"/>
              </a:solidFill>
              <a:latin typeface="Inter" panose="020B0604020202020204" charset="0"/>
              <a:ea typeface="Inter" panose="020B0604020202020204" charset="0"/>
            </a:endParaRPr>
          </a:p>
          <a:p>
            <a:pPr>
              <a:lnSpc>
                <a:spcPct val="111000"/>
              </a:lnSpc>
            </a:pPr>
            <a:r>
              <a:rPr lang="en-GB" dirty="0">
                <a:solidFill>
                  <a:schemeClr val="bg1"/>
                </a:solidFill>
                <a:latin typeface="Inter" panose="020B0604020202020204" charset="0"/>
                <a:ea typeface="Inter" panose="020B0604020202020204" charset="0"/>
              </a:rPr>
              <a:t>essential.</a:t>
            </a:r>
          </a:p>
          <a:p>
            <a:pPr marL="0" indent="0" algn="l">
              <a:lnSpc>
                <a:spcPct val="111000"/>
              </a:lnSpc>
              <a:buNone/>
            </a:pPr>
            <a:endParaRPr lang="en-US" sz="950" dirty="0">
              <a:latin typeface="Inter" panose="020B0604020202020204" charset="0"/>
              <a:ea typeface="Inter" panose="020B0604020202020204" charset="0"/>
            </a:endParaRPr>
          </a:p>
        </p:txBody>
      </p:sp>
      <p:sp>
        <p:nvSpPr>
          <p:cNvPr id="15" name="Text 8"/>
          <p:cNvSpPr/>
          <p:nvPr/>
        </p:nvSpPr>
        <p:spPr>
          <a:xfrm>
            <a:off x="6561866" y="3837637"/>
            <a:ext cx="4968354" cy="198438"/>
          </a:xfrm>
          <a:prstGeom prst="rect">
            <a:avLst/>
          </a:prstGeom>
          <a:noFill/>
          <a:ln/>
        </p:spPr>
        <p:txBody>
          <a:bodyPr wrap="none" lIns="0" tIns="0" rIns="0" bIns="0" rtlCol="0" anchor="t"/>
          <a:lstStyle/>
          <a:p>
            <a:pPr marL="285750" indent="-285750" algn="l">
              <a:lnSpc>
                <a:spcPct val="104000"/>
              </a:lnSpc>
              <a:buFont typeface="Wingdings" panose="05000000000000000000" pitchFamily="2" charset="2"/>
              <a:buChar char="Ø"/>
            </a:pPr>
            <a:r>
              <a:rPr lang="en-US" b="1" kern="0" spc="-37" dirty="0">
                <a:solidFill>
                  <a:srgbClr val="272525"/>
                </a:solidFill>
                <a:latin typeface="Inter Bold" pitchFamily="34" charset="0"/>
                <a:ea typeface="Inter Bold" pitchFamily="34" charset="-122"/>
                <a:cs typeface="Inter Bold" pitchFamily="34" charset="-120"/>
              </a:rPr>
              <a:t>Growth Mindset</a:t>
            </a:r>
            <a:endParaRPr lang="en-US" dirty="0"/>
          </a:p>
        </p:txBody>
      </p:sp>
      <p:sp>
        <p:nvSpPr>
          <p:cNvPr id="16" name="Text 9"/>
          <p:cNvSpPr/>
          <p:nvPr/>
        </p:nvSpPr>
        <p:spPr>
          <a:xfrm>
            <a:off x="6561866" y="4262430"/>
            <a:ext cx="4946643" cy="656964"/>
          </a:xfrm>
          <a:prstGeom prst="rect">
            <a:avLst/>
          </a:prstGeom>
          <a:noFill/>
          <a:ln/>
        </p:spPr>
        <p:txBody>
          <a:bodyPr wrap="none" lIns="0" tIns="0" rIns="0" bIns="0" rtlCol="0" anchor="t"/>
          <a:lstStyle/>
          <a:p>
            <a:pPr lvl="0"/>
            <a:r>
              <a:rPr lang="en-GB" dirty="0">
                <a:solidFill>
                  <a:schemeClr val="bg1"/>
                </a:solidFill>
                <a:latin typeface="Inter" panose="020B0604020202020204" charset="0"/>
                <a:ea typeface="Inter" panose="020B0604020202020204" charset="0"/>
              </a:rPr>
              <a:t>We teach students that mistakes are </a:t>
            </a:r>
            <a:endParaRPr lang="en-DE" dirty="0">
              <a:solidFill>
                <a:schemeClr val="bg1"/>
              </a:solidFill>
              <a:latin typeface="Inter" panose="020B0604020202020204" charset="0"/>
              <a:ea typeface="Inter" panose="020B0604020202020204" charset="0"/>
            </a:endParaRPr>
          </a:p>
          <a:p>
            <a:pPr lvl="0"/>
            <a:r>
              <a:rPr lang="en-GB" dirty="0">
                <a:solidFill>
                  <a:schemeClr val="bg1"/>
                </a:solidFill>
                <a:latin typeface="Inter" panose="020B0604020202020204" charset="0"/>
                <a:ea typeface="Inter" panose="020B0604020202020204" charset="0"/>
              </a:rPr>
              <a:t>opportunities to learn and improve.</a:t>
            </a:r>
          </a:p>
        </p:txBody>
      </p:sp>
      <p:sp>
        <p:nvSpPr>
          <p:cNvPr id="17" name="TextBox 16">
            <a:extLst>
              <a:ext uri="{FF2B5EF4-FFF2-40B4-BE49-F238E27FC236}">
                <a16:creationId xmlns:a16="http://schemas.microsoft.com/office/drawing/2014/main" id="{8009DC4B-FFB8-4AC5-93C3-270A2B9DEF16}"/>
              </a:ext>
            </a:extLst>
          </p:cNvPr>
          <p:cNvSpPr txBox="1"/>
          <p:nvPr/>
        </p:nvSpPr>
        <p:spPr>
          <a:xfrm flipH="1">
            <a:off x="6472518" y="5023508"/>
            <a:ext cx="4355951" cy="369332"/>
          </a:xfrm>
          <a:prstGeom prst="rect">
            <a:avLst/>
          </a:prstGeom>
          <a:noFill/>
        </p:spPr>
        <p:txBody>
          <a:bodyPr wrap="square" rtlCol="0">
            <a:spAutoFit/>
          </a:bodyPr>
          <a:lstStyle/>
          <a:p>
            <a:pPr marL="285750" indent="-285750">
              <a:buFont typeface="Wingdings" panose="05000000000000000000" pitchFamily="2" charset="2"/>
              <a:buChar char="Ø"/>
            </a:pPr>
            <a:r>
              <a:rPr lang="en-DE" dirty="0">
                <a:solidFill>
                  <a:schemeClr val="bg1"/>
                </a:solidFill>
                <a:latin typeface="Inter Bold" panose="020B0604020202020204" charset="0"/>
                <a:ea typeface="Inter Bold" panose="020B0604020202020204" charset="0"/>
              </a:rPr>
              <a:t>T</a:t>
            </a:r>
            <a:r>
              <a:rPr lang="en-GB" dirty="0">
                <a:solidFill>
                  <a:schemeClr val="bg1"/>
                </a:solidFill>
                <a:latin typeface="Inter Bold" panose="020B0604020202020204" charset="0"/>
                <a:ea typeface="Inter Bold" panose="020B0604020202020204" charset="0"/>
              </a:rPr>
              <a:t>a</a:t>
            </a:r>
            <a:r>
              <a:rPr lang="en-DE" dirty="0">
                <a:solidFill>
                  <a:schemeClr val="bg1"/>
                </a:solidFill>
                <a:latin typeface="Inter Bold" panose="020B0604020202020204" charset="0"/>
                <a:ea typeface="Inter Bold" panose="020B0604020202020204" charset="0"/>
              </a:rPr>
              <a:t>k</a:t>
            </a:r>
            <a:r>
              <a:rPr lang="en-GB" dirty="0" err="1">
                <a:solidFill>
                  <a:schemeClr val="bg1"/>
                </a:solidFill>
                <a:latin typeface="Inter Bold" panose="020B0604020202020204" charset="0"/>
                <a:ea typeface="Inter Bold" panose="020B0604020202020204" charset="0"/>
              </a:rPr>
              <a:t>i</a:t>
            </a:r>
            <a:r>
              <a:rPr lang="en-DE" dirty="0">
                <a:solidFill>
                  <a:schemeClr val="bg1"/>
                </a:solidFill>
                <a:latin typeface="Inter Bold" panose="020B0604020202020204" charset="0"/>
                <a:ea typeface="Inter Bold" panose="020B0604020202020204" charset="0"/>
              </a:rPr>
              <a:t>n</a:t>
            </a:r>
            <a:r>
              <a:rPr lang="en-GB" dirty="0">
                <a:solidFill>
                  <a:schemeClr val="bg1"/>
                </a:solidFill>
                <a:latin typeface="Inter Bold" panose="020B0604020202020204" charset="0"/>
                <a:ea typeface="Inter Bold" panose="020B0604020202020204" charset="0"/>
              </a:rPr>
              <a:t>g</a:t>
            </a:r>
            <a:r>
              <a:rPr lang="en-DE" dirty="0">
                <a:solidFill>
                  <a:schemeClr val="bg1"/>
                </a:solidFill>
                <a:latin typeface="Inter Bold" panose="020B0604020202020204" charset="0"/>
                <a:ea typeface="Inter Bold" panose="020B0604020202020204" charset="0"/>
              </a:rPr>
              <a:t> </a:t>
            </a:r>
            <a:r>
              <a:rPr lang="en-GB" dirty="0">
                <a:solidFill>
                  <a:schemeClr val="bg1"/>
                </a:solidFill>
                <a:latin typeface="Inter Bold" panose="020B0604020202020204" charset="0"/>
                <a:ea typeface="Inter Bold" panose="020B0604020202020204" charset="0"/>
              </a:rPr>
              <a:t>R</a:t>
            </a:r>
            <a:r>
              <a:rPr lang="en-DE" dirty="0">
                <a:solidFill>
                  <a:schemeClr val="bg1"/>
                </a:solidFill>
                <a:latin typeface="Inter Bold" panose="020B0604020202020204" charset="0"/>
                <a:ea typeface="Inter Bold" panose="020B0604020202020204" charset="0"/>
              </a:rPr>
              <a:t>e</a:t>
            </a:r>
            <a:r>
              <a:rPr lang="en-GB" dirty="0">
                <a:solidFill>
                  <a:schemeClr val="bg1"/>
                </a:solidFill>
                <a:latin typeface="Inter Bold" panose="020B0604020202020204" charset="0"/>
                <a:ea typeface="Inter Bold" panose="020B0604020202020204" charset="0"/>
              </a:rPr>
              <a:t>s</a:t>
            </a:r>
            <a:r>
              <a:rPr lang="en-DE" dirty="0">
                <a:solidFill>
                  <a:schemeClr val="bg1"/>
                </a:solidFill>
                <a:latin typeface="Inter Bold" panose="020B0604020202020204" charset="0"/>
                <a:ea typeface="Inter Bold" panose="020B0604020202020204" charset="0"/>
              </a:rPr>
              <a:t>p</a:t>
            </a:r>
            <a:r>
              <a:rPr lang="en-GB" dirty="0">
                <a:solidFill>
                  <a:schemeClr val="bg1"/>
                </a:solidFill>
                <a:latin typeface="Inter Bold" panose="020B0604020202020204" charset="0"/>
                <a:ea typeface="Inter Bold" panose="020B0604020202020204" charset="0"/>
              </a:rPr>
              <a:t>o</a:t>
            </a:r>
            <a:r>
              <a:rPr lang="en-DE" dirty="0">
                <a:solidFill>
                  <a:schemeClr val="bg1"/>
                </a:solidFill>
                <a:latin typeface="Inter Bold" panose="020B0604020202020204" charset="0"/>
                <a:ea typeface="Inter Bold" panose="020B0604020202020204" charset="0"/>
              </a:rPr>
              <a:t>n</a:t>
            </a:r>
            <a:r>
              <a:rPr lang="en-GB" dirty="0">
                <a:solidFill>
                  <a:schemeClr val="bg1"/>
                </a:solidFill>
                <a:latin typeface="Inter Bold" panose="020B0604020202020204" charset="0"/>
                <a:ea typeface="Inter Bold" panose="020B0604020202020204" charset="0"/>
              </a:rPr>
              <a:t>s</a:t>
            </a:r>
            <a:r>
              <a:rPr lang="en-DE" dirty="0" err="1">
                <a:solidFill>
                  <a:schemeClr val="bg1"/>
                </a:solidFill>
                <a:latin typeface="Inter Bold" panose="020B0604020202020204" charset="0"/>
                <a:ea typeface="Inter Bold" panose="020B0604020202020204" charset="0"/>
              </a:rPr>
              <a:t>i</a:t>
            </a:r>
            <a:r>
              <a:rPr lang="en-GB" dirty="0">
                <a:solidFill>
                  <a:schemeClr val="bg1"/>
                </a:solidFill>
                <a:latin typeface="Inter Bold" panose="020B0604020202020204" charset="0"/>
                <a:ea typeface="Inter Bold" panose="020B0604020202020204" charset="0"/>
              </a:rPr>
              <a:t>b</a:t>
            </a:r>
            <a:r>
              <a:rPr lang="en-DE" dirty="0" err="1">
                <a:solidFill>
                  <a:schemeClr val="bg1"/>
                </a:solidFill>
                <a:latin typeface="Inter Bold" panose="020B0604020202020204" charset="0"/>
                <a:ea typeface="Inter Bold" panose="020B0604020202020204" charset="0"/>
              </a:rPr>
              <a:t>i</a:t>
            </a:r>
            <a:r>
              <a:rPr lang="en-GB" dirty="0">
                <a:solidFill>
                  <a:schemeClr val="bg1"/>
                </a:solidFill>
                <a:latin typeface="Inter Bold" panose="020B0604020202020204" charset="0"/>
                <a:ea typeface="Inter Bold" panose="020B0604020202020204" charset="0"/>
              </a:rPr>
              <a:t>l</a:t>
            </a:r>
            <a:r>
              <a:rPr lang="en-DE" dirty="0" err="1">
                <a:solidFill>
                  <a:schemeClr val="bg1"/>
                </a:solidFill>
                <a:latin typeface="Inter Bold" panose="020B0604020202020204" charset="0"/>
                <a:ea typeface="Inter Bold" panose="020B0604020202020204" charset="0"/>
              </a:rPr>
              <a:t>i</a:t>
            </a:r>
            <a:r>
              <a:rPr lang="en-GB" dirty="0">
                <a:solidFill>
                  <a:schemeClr val="bg1"/>
                </a:solidFill>
                <a:latin typeface="Inter Bold" panose="020B0604020202020204" charset="0"/>
                <a:ea typeface="Inter Bold" panose="020B0604020202020204" charset="0"/>
              </a:rPr>
              <a:t>t</a:t>
            </a:r>
            <a:r>
              <a:rPr lang="en-DE" dirty="0">
                <a:solidFill>
                  <a:schemeClr val="bg1"/>
                </a:solidFill>
                <a:latin typeface="Inter Bold" panose="020B0604020202020204" charset="0"/>
                <a:ea typeface="Inter Bold" panose="020B0604020202020204" charset="0"/>
              </a:rPr>
              <a:t>y</a:t>
            </a:r>
            <a:endParaRPr lang="en-GB" dirty="0">
              <a:solidFill>
                <a:schemeClr val="bg1"/>
              </a:solidFill>
              <a:latin typeface="Inter Bold" panose="020B0604020202020204" charset="0"/>
              <a:ea typeface="Inter Bold" panose="020B0604020202020204" charset="0"/>
            </a:endParaRPr>
          </a:p>
        </p:txBody>
      </p:sp>
      <p:sp>
        <p:nvSpPr>
          <p:cNvPr id="18" name="TextBox 17">
            <a:extLst>
              <a:ext uri="{FF2B5EF4-FFF2-40B4-BE49-F238E27FC236}">
                <a16:creationId xmlns:a16="http://schemas.microsoft.com/office/drawing/2014/main" id="{1B58E5E6-6D22-4830-96E4-CB1C3810A86D}"/>
              </a:ext>
            </a:extLst>
          </p:cNvPr>
          <p:cNvSpPr txBox="1"/>
          <p:nvPr/>
        </p:nvSpPr>
        <p:spPr>
          <a:xfrm>
            <a:off x="6472518" y="5392840"/>
            <a:ext cx="5369858" cy="1200329"/>
          </a:xfrm>
          <a:prstGeom prst="rect">
            <a:avLst/>
          </a:prstGeom>
          <a:noFill/>
        </p:spPr>
        <p:txBody>
          <a:bodyPr wrap="square" rtlCol="0">
            <a:spAutoFit/>
          </a:bodyPr>
          <a:lstStyle/>
          <a:p>
            <a:pPr lvl="0"/>
            <a:r>
              <a:rPr lang="en-GB" dirty="0">
                <a:solidFill>
                  <a:schemeClr val="bg1"/>
                </a:solidFill>
                <a:latin typeface="Inter" panose="020B0604020202020204" charset="0"/>
                <a:ea typeface="Inter" panose="020B0604020202020204" charset="0"/>
              </a:rPr>
              <a:t>Students are beginning to understand that their choices have consequences. Learning from mistakes helps them develop honesty and responsibility.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AC1130-D185-4724-A351-79030207CF17}"/>
              </a:ext>
            </a:extLst>
          </p:cNvPr>
          <p:cNvPicPr>
            <a:picLocks noChangeAspect="1"/>
          </p:cNvPicPr>
          <p:nvPr/>
        </p:nvPicPr>
        <p:blipFill>
          <a:blip r:embed="rId2"/>
          <a:stretch>
            <a:fillRect/>
          </a:stretch>
        </p:blipFill>
        <p:spPr>
          <a:xfrm>
            <a:off x="1730188" y="2150588"/>
            <a:ext cx="8731623" cy="4178494"/>
          </a:xfrm>
          <a:prstGeom prst="rect">
            <a:avLst/>
          </a:prstGeom>
          <a:effectLst>
            <a:softEdge rad="12700"/>
          </a:effectLst>
        </p:spPr>
      </p:pic>
      <p:sp>
        <p:nvSpPr>
          <p:cNvPr id="3" name="TextBox 2">
            <a:extLst>
              <a:ext uri="{FF2B5EF4-FFF2-40B4-BE49-F238E27FC236}">
                <a16:creationId xmlns:a16="http://schemas.microsoft.com/office/drawing/2014/main" id="{560D341C-7514-448E-81DC-4EA4F6EEA6C2}"/>
              </a:ext>
            </a:extLst>
          </p:cNvPr>
          <p:cNvSpPr txBox="1"/>
          <p:nvPr/>
        </p:nvSpPr>
        <p:spPr>
          <a:xfrm>
            <a:off x="1873624" y="950259"/>
            <a:ext cx="8346141" cy="1200329"/>
          </a:xfrm>
          <a:prstGeom prst="rect">
            <a:avLst/>
          </a:prstGeom>
          <a:noFill/>
        </p:spPr>
        <p:txBody>
          <a:bodyPr wrap="square" rtlCol="0">
            <a:spAutoFit/>
          </a:bodyPr>
          <a:lstStyle/>
          <a:p>
            <a:pPr algn="ctr"/>
            <a:r>
              <a:rPr lang="en-DE" sz="3600" dirty="0">
                <a:solidFill>
                  <a:schemeClr val="bg1"/>
                </a:solidFill>
                <a:latin typeface="Inter Bold" panose="020B0604020202020204" charset="0"/>
                <a:ea typeface="Inter Bold" panose="020B0604020202020204" charset="0"/>
              </a:rPr>
              <a:t>A</a:t>
            </a:r>
            <a:r>
              <a:rPr lang="en-GB" sz="3600" dirty="0">
                <a:solidFill>
                  <a:schemeClr val="bg1"/>
                </a:solidFill>
                <a:latin typeface="Inter Bold" panose="020B0604020202020204" charset="0"/>
                <a:ea typeface="Inter Bold" panose="020B0604020202020204" charset="0"/>
              </a:rPr>
              <a:t>c</a:t>
            </a:r>
            <a:r>
              <a:rPr lang="en-DE" sz="3600" dirty="0">
                <a:solidFill>
                  <a:schemeClr val="bg1"/>
                </a:solidFill>
                <a:latin typeface="Inter Bold" panose="020B0604020202020204" charset="0"/>
                <a:ea typeface="Inter Bold" panose="020B0604020202020204" charset="0"/>
              </a:rPr>
              <a:t>a</a:t>
            </a:r>
            <a:r>
              <a:rPr lang="en-GB" sz="3600" dirty="0">
                <a:solidFill>
                  <a:schemeClr val="bg1"/>
                </a:solidFill>
                <a:latin typeface="Inter Bold" panose="020B0604020202020204" charset="0"/>
                <a:ea typeface="Inter Bold" panose="020B0604020202020204" charset="0"/>
              </a:rPr>
              <a:t>d</a:t>
            </a:r>
            <a:r>
              <a:rPr lang="en-DE" sz="3600" dirty="0">
                <a:solidFill>
                  <a:schemeClr val="bg1"/>
                </a:solidFill>
                <a:latin typeface="Inter Bold" panose="020B0604020202020204" charset="0"/>
                <a:ea typeface="Inter Bold" panose="020B0604020202020204" charset="0"/>
              </a:rPr>
              <a:t>emic Expectations &amp; Daily Routines</a:t>
            </a:r>
            <a:endParaRPr lang="en-GB" sz="3600" dirty="0">
              <a:solidFill>
                <a:schemeClr val="bg1"/>
              </a:solidFill>
              <a:latin typeface="Inter Bold" panose="020B0604020202020204" charset="0"/>
              <a:ea typeface="Inter Bold" panose="020B0604020202020204" charset="0"/>
            </a:endParaRPr>
          </a:p>
        </p:txBody>
      </p:sp>
    </p:spTree>
    <p:extLst>
      <p:ext uri="{BB962C8B-B14F-4D97-AF65-F5344CB8AC3E}">
        <p14:creationId xmlns:p14="http://schemas.microsoft.com/office/powerpoint/2010/main" val="854210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870347"/>
            <a:ext cx="10868745" cy="590649"/>
          </a:xfrm>
          <a:prstGeom prst="rect">
            <a:avLst/>
          </a:prstGeom>
          <a:noFill/>
          <a:ln/>
        </p:spPr>
        <p:txBody>
          <a:bodyPr wrap="none" lIns="0" tIns="0" rIns="0" bIns="0" rtlCol="0" anchor="t"/>
          <a:lstStyle/>
          <a:p>
            <a:pPr marL="0" indent="0" algn="l">
              <a:lnSpc>
                <a:spcPct val="104000"/>
              </a:lnSpc>
              <a:buNone/>
            </a:pPr>
            <a:r>
              <a:rPr lang="en-US" sz="3700" b="1" kern="0" spc="-112" dirty="0">
                <a:solidFill>
                  <a:srgbClr val="000000"/>
                </a:solidFill>
                <a:latin typeface="Inter Bold" pitchFamily="34" charset="0"/>
                <a:ea typeface="Inter Bold" pitchFamily="34" charset="-122"/>
                <a:cs typeface="Inter Bold" pitchFamily="34" charset="-120"/>
              </a:rPr>
              <a:t>Student Responsibilities</a:t>
            </a:r>
            <a:endParaRPr lang="en-US" sz="3700" dirty="0"/>
          </a:p>
        </p:txBody>
      </p:sp>
      <p:sp>
        <p:nvSpPr>
          <p:cNvPr id="3" name="Text 1"/>
          <p:cNvSpPr/>
          <p:nvPr/>
        </p:nvSpPr>
        <p:spPr>
          <a:xfrm>
            <a:off x="572148" y="1535912"/>
            <a:ext cx="11619852" cy="302419"/>
          </a:xfrm>
          <a:prstGeom prst="rect">
            <a:avLst/>
          </a:prstGeom>
          <a:noFill/>
          <a:ln/>
        </p:spPr>
        <p:txBody>
          <a:bodyPr wrap="none" lIns="0" tIns="0" rIns="0" bIns="0" rtlCol="0" anchor="t"/>
          <a:lstStyle/>
          <a:p>
            <a:pPr marL="0" indent="0" algn="l">
              <a:lnSpc>
                <a:spcPct val="133000"/>
              </a:lnSpc>
              <a:buNone/>
            </a:pPr>
            <a:r>
              <a:rPr lang="en-US" kern="0" spc="-30" dirty="0">
                <a:solidFill>
                  <a:srgbClr val="272525"/>
                </a:solidFill>
                <a:latin typeface="Inter" pitchFamily="34" charset="0"/>
                <a:ea typeface="Inter" pitchFamily="34" charset="-122"/>
                <a:cs typeface="Inter" pitchFamily="34" charset="-120"/>
              </a:rPr>
              <a:t>Students are expected to take </a:t>
            </a:r>
            <a:r>
              <a:rPr lang="en-DE" kern="0" spc="-30" dirty="0">
                <a:solidFill>
                  <a:srgbClr val="272525"/>
                </a:solidFill>
                <a:latin typeface="Inter" pitchFamily="34" charset="0"/>
                <a:ea typeface="Inter" pitchFamily="34" charset="-122"/>
                <a:cs typeface="Inter" pitchFamily="34" charset="-120"/>
              </a:rPr>
              <a:t>r</a:t>
            </a:r>
            <a:r>
              <a:rPr lang="en-GB" kern="0" spc="-30" dirty="0">
                <a:solidFill>
                  <a:srgbClr val="272525"/>
                </a:solidFill>
                <a:latin typeface="Inter" pitchFamily="34" charset="0"/>
                <a:ea typeface="Inter" pitchFamily="34" charset="-122"/>
                <a:cs typeface="Inter" pitchFamily="34" charset="-120"/>
              </a:rPr>
              <a:t>e</a:t>
            </a:r>
            <a:r>
              <a:rPr lang="en-DE" kern="0" spc="-30" dirty="0">
                <a:solidFill>
                  <a:srgbClr val="272525"/>
                </a:solidFill>
                <a:latin typeface="Inter" pitchFamily="34" charset="0"/>
                <a:ea typeface="Inter" pitchFamily="34" charset="-122"/>
                <a:cs typeface="Inter" pitchFamily="34" charset="-120"/>
              </a:rPr>
              <a:t>s</a:t>
            </a:r>
            <a:r>
              <a:rPr lang="en-GB" kern="0" spc="-30" dirty="0">
                <a:solidFill>
                  <a:srgbClr val="272525"/>
                </a:solidFill>
                <a:latin typeface="Inter" pitchFamily="34" charset="0"/>
                <a:ea typeface="Inter" pitchFamily="34" charset="-122"/>
                <a:cs typeface="Inter" pitchFamily="34" charset="-120"/>
              </a:rPr>
              <a:t>p</a:t>
            </a:r>
            <a:r>
              <a:rPr lang="en-DE" kern="0" spc="-30" dirty="0">
                <a:solidFill>
                  <a:srgbClr val="272525"/>
                </a:solidFill>
                <a:latin typeface="Inter" pitchFamily="34" charset="0"/>
                <a:ea typeface="Inter" pitchFamily="34" charset="-122"/>
                <a:cs typeface="Inter" pitchFamily="34" charset="-120"/>
              </a:rPr>
              <a:t>o</a:t>
            </a:r>
            <a:r>
              <a:rPr lang="en-GB" kern="0" spc="-30" dirty="0">
                <a:solidFill>
                  <a:srgbClr val="272525"/>
                </a:solidFill>
                <a:latin typeface="Inter" pitchFamily="34" charset="0"/>
                <a:ea typeface="Inter" pitchFamily="34" charset="-122"/>
                <a:cs typeface="Inter" pitchFamily="34" charset="-120"/>
              </a:rPr>
              <a:t>n</a:t>
            </a:r>
            <a:r>
              <a:rPr lang="en-DE" kern="0" spc="-30" dirty="0">
                <a:solidFill>
                  <a:srgbClr val="272525"/>
                </a:solidFill>
                <a:latin typeface="Inter" pitchFamily="34" charset="0"/>
                <a:ea typeface="Inter" pitchFamily="34" charset="-122"/>
                <a:cs typeface="Inter" pitchFamily="34" charset="-120"/>
              </a:rPr>
              <a:t>s</a:t>
            </a:r>
            <a:r>
              <a:rPr lang="en-GB" kern="0" spc="-30" dirty="0" err="1">
                <a:solidFill>
                  <a:srgbClr val="272525"/>
                </a:solidFill>
                <a:latin typeface="Inter" pitchFamily="34" charset="0"/>
                <a:ea typeface="Inter" pitchFamily="34" charset="-122"/>
                <a:cs typeface="Inter" pitchFamily="34" charset="-120"/>
              </a:rPr>
              <a:t>i</a:t>
            </a:r>
            <a:r>
              <a:rPr lang="en-DE" kern="0" spc="-30" dirty="0">
                <a:solidFill>
                  <a:srgbClr val="272525"/>
                </a:solidFill>
                <a:latin typeface="Inter" pitchFamily="34" charset="0"/>
                <a:ea typeface="Inter" pitchFamily="34" charset="-122"/>
                <a:cs typeface="Inter" pitchFamily="34" charset="-120"/>
              </a:rPr>
              <a:t>b</a:t>
            </a:r>
            <a:r>
              <a:rPr lang="en-GB" kern="0" spc="-30" dirty="0" err="1">
                <a:solidFill>
                  <a:srgbClr val="272525"/>
                </a:solidFill>
                <a:latin typeface="Inter" pitchFamily="34" charset="0"/>
                <a:ea typeface="Inter" pitchFamily="34" charset="-122"/>
                <a:cs typeface="Inter" pitchFamily="34" charset="-120"/>
              </a:rPr>
              <a:t>i</a:t>
            </a:r>
            <a:r>
              <a:rPr lang="en-DE" kern="0" spc="-30" dirty="0">
                <a:solidFill>
                  <a:srgbClr val="272525"/>
                </a:solidFill>
                <a:latin typeface="Inter" pitchFamily="34" charset="0"/>
                <a:ea typeface="Inter" pitchFamily="34" charset="-122"/>
                <a:cs typeface="Inter" pitchFamily="34" charset="-120"/>
              </a:rPr>
              <a:t>l</a:t>
            </a:r>
            <a:r>
              <a:rPr lang="en-GB" kern="0" spc="-30" dirty="0" err="1">
                <a:solidFill>
                  <a:srgbClr val="272525"/>
                </a:solidFill>
                <a:latin typeface="Inter" pitchFamily="34" charset="0"/>
                <a:ea typeface="Inter" pitchFamily="34" charset="-122"/>
                <a:cs typeface="Inter" pitchFamily="34" charset="-120"/>
              </a:rPr>
              <a:t>i</a:t>
            </a:r>
            <a:r>
              <a:rPr lang="en-DE" kern="0" spc="-30" dirty="0">
                <a:solidFill>
                  <a:srgbClr val="272525"/>
                </a:solidFill>
                <a:latin typeface="Inter" pitchFamily="34" charset="0"/>
                <a:ea typeface="Inter" pitchFamily="34" charset="-122"/>
                <a:cs typeface="Inter" pitchFamily="34" charset="-120"/>
              </a:rPr>
              <a:t>t</a:t>
            </a:r>
            <a:r>
              <a:rPr lang="en-GB" kern="0" spc="-30" dirty="0">
                <a:solidFill>
                  <a:srgbClr val="272525"/>
                </a:solidFill>
                <a:latin typeface="Inter" pitchFamily="34" charset="0"/>
                <a:ea typeface="Inter" pitchFamily="34" charset="-122"/>
                <a:cs typeface="Inter" pitchFamily="34" charset="-120"/>
              </a:rPr>
              <a:t>y</a:t>
            </a:r>
            <a:r>
              <a:rPr lang="en-DE" kern="0" spc="-30" dirty="0">
                <a:solidFill>
                  <a:srgbClr val="272525"/>
                </a:solidFill>
                <a:latin typeface="Inter" pitchFamily="34" charset="0"/>
                <a:ea typeface="Inter" pitchFamily="34" charset="-122"/>
                <a:cs typeface="Inter" pitchFamily="34" charset="-120"/>
              </a:rPr>
              <a:t> f</a:t>
            </a:r>
            <a:r>
              <a:rPr lang="en-GB" kern="0" spc="-30" dirty="0">
                <a:solidFill>
                  <a:srgbClr val="272525"/>
                </a:solidFill>
                <a:latin typeface="Inter" pitchFamily="34" charset="0"/>
                <a:ea typeface="Inter" pitchFamily="34" charset="-122"/>
                <a:cs typeface="Inter" pitchFamily="34" charset="-120"/>
              </a:rPr>
              <a:t>o</a:t>
            </a:r>
            <a:r>
              <a:rPr lang="en-DE" kern="0" spc="-30" dirty="0">
                <a:solidFill>
                  <a:srgbClr val="272525"/>
                </a:solidFill>
                <a:latin typeface="Inter" pitchFamily="34" charset="0"/>
                <a:ea typeface="Inter" pitchFamily="34" charset="-122"/>
                <a:cs typeface="Inter" pitchFamily="34" charset="-120"/>
              </a:rPr>
              <a:t>r</a:t>
            </a:r>
            <a:r>
              <a:rPr lang="en-US" kern="0" spc="-30" dirty="0">
                <a:solidFill>
                  <a:srgbClr val="272525"/>
                </a:solidFill>
                <a:latin typeface="Inter" pitchFamily="34" charset="0"/>
                <a:ea typeface="Inter" pitchFamily="34" charset="-122"/>
                <a:cs typeface="Inter" pitchFamily="34" charset="-120"/>
              </a:rPr>
              <a:t> their learning through consistent daily habits.</a:t>
            </a:r>
            <a:endParaRPr lang="en-US"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2354064"/>
            <a:ext cx="378014" cy="378023"/>
          </a:xfrm>
          <a:prstGeom prst="rect">
            <a:avLst/>
          </a:prstGeom>
        </p:spPr>
      </p:pic>
      <p:sp>
        <p:nvSpPr>
          <p:cNvPr id="5" name="Text 2"/>
          <p:cNvSpPr/>
          <p:nvPr/>
        </p:nvSpPr>
        <p:spPr>
          <a:xfrm>
            <a:off x="661475" y="2968327"/>
            <a:ext cx="3327819" cy="295275"/>
          </a:xfrm>
          <a:prstGeom prst="rect">
            <a:avLst/>
          </a:prstGeom>
          <a:noFill/>
          <a:ln/>
        </p:spPr>
        <p:txBody>
          <a:bodyPr wrap="none" lIns="0" tIns="0" rIns="0" bIns="0" rtlCol="0" anchor="t"/>
          <a:lstStyle/>
          <a:p>
            <a:pPr marL="0" indent="0" algn="l">
              <a:lnSpc>
                <a:spcPct val="104000"/>
              </a:lnSpc>
              <a:buNone/>
            </a:pPr>
            <a:r>
              <a:rPr lang="en-US" sz="2000" b="1" kern="0" spc="-56" dirty="0">
                <a:solidFill>
                  <a:srgbClr val="272525"/>
                </a:solidFill>
                <a:latin typeface="Inter Bold" pitchFamily="34" charset="0"/>
                <a:ea typeface="Inter Bold" pitchFamily="34" charset="-122"/>
                <a:cs typeface="Inter Bold" pitchFamily="34" charset="-120"/>
              </a:rPr>
              <a:t>Come Prepared</a:t>
            </a:r>
            <a:endParaRPr lang="en-US" sz="2000" dirty="0"/>
          </a:p>
        </p:txBody>
      </p:sp>
      <p:sp>
        <p:nvSpPr>
          <p:cNvPr id="6" name="Text 3"/>
          <p:cNvSpPr/>
          <p:nvPr/>
        </p:nvSpPr>
        <p:spPr>
          <a:xfrm>
            <a:off x="661475" y="3377009"/>
            <a:ext cx="3465426" cy="604838"/>
          </a:xfrm>
          <a:prstGeom prst="rect">
            <a:avLst/>
          </a:prstGeom>
          <a:noFill/>
          <a:ln/>
        </p:spPr>
        <p:txBody>
          <a:bodyPr wrap="square" lIns="0" tIns="0" rIns="0" bIns="0" rtlCol="0" anchor="t">
            <a:noAutofit/>
          </a:bodyPr>
          <a:lstStyle/>
          <a:p>
            <a:pPr marL="0" indent="0" algn="l">
              <a:lnSpc>
                <a:spcPct val="133000"/>
              </a:lnSpc>
              <a:buNone/>
            </a:pPr>
            <a:r>
              <a:rPr lang="en-US" kern="0" spc="-30" dirty="0">
                <a:solidFill>
                  <a:srgbClr val="272525"/>
                </a:solidFill>
                <a:latin typeface="Inter" pitchFamily="34" charset="0"/>
                <a:ea typeface="Inter" pitchFamily="34" charset="-122"/>
                <a:cs typeface="Inter" pitchFamily="34" charset="-120"/>
              </a:rPr>
              <a:t>Bring all required books, files, and stationery to </a:t>
            </a:r>
            <a:r>
              <a:rPr lang="en-DE" kern="0" spc="-30" dirty="0">
                <a:solidFill>
                  <a:srgbClr val="272525"/>
                </a:solidFill>
                <a:latin typeface="Inter" pitchFamily="34" charset="0"/>
                <a:ea typeface="Inter" pitchFamily="34" charset="-122"/>
                <a:cs typeface="Inter" pitchFamily="34" charset="-120"/>
              </a:rPr>
              <a:t>c</a:t>
            </a:r>
            <a:r>
              <a:rPr lang="en-GB" kern="0" spc="-30" dirty="0">
                <a:solidFill>
                  <a:srgbClr val="272525"/>
                </a:solidFill>
                <a:latin typeface="Inter" pitchFamily="34" charset="0"/>
                <a:ea typeface="Inter" pitchFamily="34" charset="-122"/>
                <a:cs typeface="Inter" pitchFamily="34" charset="-120"/>
              </a:rPr>
              <a:t>l</a:t>
            </a:r>
            <a:r>
              <a:rPr lang="en-DE" kern="0" spc="-30" dirty="0">
                <a:solidFill>
                  <a:srgbClr val="272525"/>
                </a:solidFill>
                <a:latin typeface="Inter" pitchFamily="34" charset="0"/>
                <a:ea typeface="Inter" pitchFamily="34" charset="-122"/>
                <a:cs typeface="Inter" pitchFamily="34" charset="-120"/>
              </a:rPr>
              <a:t>a</a:t>
            </a:r>
            <a:r>
              <a:rPr lang="en-GB" kern="0" spc="-30" dirty="0">
                <a:solidFill>
                  <a:srgbClr val="272525"/>
                </a:solidFill>
                <a:latin typeface="Inter" pitchFamily="34" charset="0"/>
                <a:ea typeface="Inter" pitchFamily="34" charset="-122"/>
                <a:cs typeface="Inter" pitchFamily="34" charset="-120"/>
              </a:rPr>
              <a:t>s</a:t>
            </a:r>
            <a:r>
              <a:rPr lang="en-DE" kern="0" spc="-30" dirty="0">
                <a:solidFill>
                  <a:srgbClr val="272525"/>
                </a:solidFill>
                <a:latin typeface="Inter" pitchFamily="34" charset="0"/>
                <a:ea typeface="Inter" pitchFamily="34" charset="-122"/>
                <a:cs typeface="Inter" pitchFamily="34" charset="-120"/>
              </a:rPr>
              <a:t>s.</a:t>
            </a:r>
            <a:endParaRPr lang="en-US"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63135" y="2354064"/>
            <a:ext cx="378014" cy="378023"/>
          </a:xfrm>
          <a:prstGeom prst="rect">
            <a:avLst/>
          </a:prstGeom>
        </p:spPr>
      </p:pic>
      <p:sp>
        <p:nvSpPr>
          <p:cNvPr id="8" name="Text 4"/>
          <p:cNvSpPr/>
          <p:nvPr/>
        </p:nvSpPr>
        <p:spPr>
          <a:xfrm>
            <a:off x="4363135" y="2968327"/>
            <a:ext cx="3465426" cy="295275"/>
          </a:xfrm>
          <a:prstGeom prst="rect">
            <a:avLst/>
          </a:prstGeom>
          <a:noFill/>
          <a:ln/>
        </p:spPr>
        <p:txBody>
          <a:bodyPr wrap="none" lIns="0" tIns="0" rIns="0" bIns="0" rtlCol="0" anchor="t"/>
          <a:lstStyle/>
          <a:p>
            <a:pPr marL="0" indent="0" algn="l">
              <a:lnSpc>
                <a:spcPct val="104000"/>
              </a:lnSpc>
              <a:buNone/>
            </a:pPr>
            <a:r>
              <a:rPr lang="en-US" sz="2000" b="1" kern="0" spc="-56" dirty="0">
                <a:solidFill>
                  <a:srgbClr val="272525"/>
                </a:solidFill>
                <a:latin typeface="Inter Bold" pitchFamily="34" charset="0"/>
                <a:ea typeface="Inter Bold" pitchFamily="34" charset="-122"/>
                <a:cs typeface="Inter Bold" pitchFamily="34" charset="-120"/>
              </a:rPr>
              <a:t>Participate Actively</a:t>
            </a:r>
            <a:endParaRPr lang="en-US" sz="2000" dirty="0"/>
          </a:p>
        </p:txBody>
      </p:sp>
      <p:sp>
        <p:nvSpPr>
          <p:cNvPr id="9" name="Text 5"/>
          <p:cNvSpPr/>
          <p:nvPr/>
        </p:nvSpPr>
        <p:spPr>
          <a:xfrm>
            <a:off x="4363135" y="3377009"/>
            <a:ext cx="3465426" cy="604838"/>
          </a:xfrm>
          <a:prstGeom prst="rect">
            <a:avLst/>
          </a:prstGeom>
          <a:noFill/>
          <a:ln/>
        </p:spPr>
        <p:txBody>
          <a:bodyPr wrap="square" lIns="0" tIns="0" rIns="0" bIns="0" rtlCol="0" anchor="t">
            <a:noAutofit/>
          </a:bodyPr>
          <a:lstStyle/>
          <a:p>
            <a:pPr marL="0" indent="0" algn="l">
              <a:lnSpc>
                <a:spcPct val="133000"/>
              </a:lnSpc>
              <a:buNone/>
            </a:pPr>
            <a:r>
              <a:rPr lang="en-US" kern="0" spc="-30" dirty="0">
                <a:solidFill>
                  <a:srgbClr val="272525"/>
                </a:solidFill>
                <a:latin typeface="Inter" pitchFamily="34" charset="0"/>
                <a:ea typeface="Inter" pitchFamily="34" charset="-122"/>
                <a:cs typeface="Inter" pitchFamily="34" charset="-120"/>
              </a:rPr>
              <a:t>Engage in discussions and complete classwork with focus.</a:t>
            </a:r>
            <a:endParaRPr lang="en-US"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64794" y="2354064"/>
            <a:ext cx="378014" cy="378023"/>
          </a:xfrm>
          <a:prstGeom prst="rect">
            <a:avLst/>
          </a:prstGeom>
        </p:spPr>
      </p:pic>
      <p:sp>
        <p:nvSpPr>
          <p:cNvPr id="11" name="Text 6"/>
          <p:cNvSpPr/>
          <p:nvPr/>
        </p:nvSpPr>
        <p:spPr>
          <a:xfrm>
            <a:off x="8064794" y="2968327"/>
            <a:ext cx="3465426" cy="295275"/>
          </a:xfrm>
          <a:prstGeom prst="rect">
            <a:avLst/>
          </a:prstGeom>
          <a:noFill/>
          <a:ln/>
        </p:spPr>
        <p:txBody>
          <a:bodyPr wrap="none" lIns="0" tIns="0" rIns="0" bIns="0" rtlCol="0" anchor="t"/>
          <a:lstStyle/>
          <a:p>
            <a:pPr marL="0" indent="0" algn="l">
              <a:lnSpc>
                <a:spcPct val="104000"/>
              </a:lnSpc>
              <a:buNone/>
            </a:pPr>
            <a:r>
              <a:rPr lang="en-US" sz="2000" b="1" kern="0" spc="-56" dirty="0">
                <a:solidFill>
                  <a:srgbClr val="272525"/>
                </a:solidFill>
                <a:latin typeface="Inter Bold" pitchFamily="34" charset="0"/>
                <a:ea typeface="Inter Bold" pitchFamily="34" charset="-122"/>
                <a:cs typeface="Inter Bold" pitchFamily="34" charset="-120"/>
              </a:rPr>
              <a:t>Complete Homework</a:t>
            </a:r>
            <a:endParaRPr lang="en-US" sz="2000" dirty="0"/>
          </a:p>
        </p:txBody>
      </p:sp>
      <p:sp>
        <p:nvSpPr>
          <p:cNvPr id="12" name="Text 7"/>
          <p:cNvSpPr/>
          <p:nvPr/>
        </p:nvSpPr>
        <p:spPr>
          <a:xfrm>
            <a:off x="8064794" y="3377009"/>
            <a:ext cx="3822406" cy="604838"/>
          </a:xfrm>
          <a:prstGeom prst="rect">
            <a:avLst/>
          </a:prstGeom>
          <a:noFill/>
          <a:ln/>
        </p:spPr>
        <p:txBody>
          <a:bodyPr wrap="square" lIns="0" tIns="0" rIns="0" bIns="0" rtlCol="0" anchor="t">
            <a:noAutofit/>
          </a:bodyPr>
          <a:lstStyle/>
          <a:p>
            <a:pPr marL="0" indent="0" algn="l">
              <a:lnSpc>
                <a:spcPct val="133000"/>
              </a:lnSpc>
              <a:buNone/>
            </a:pPr>
            <a:r>
              <a:rPr lang="en-US" kern="0" spc="-30" dirty="0">
                <a:solidFill>
                  <a:srgbClr val="272525"/>
                </a:solidFill>
                <a:latin typeface="Inter" pitchFamily="34" charset="0"/>
                <a:ea typeface="Inter" pitchFamily="34" charset="-122"/>
                <a:cs typeface="Inter" pitchFamily="34" charset="-120"/>
              </a:rPr>
              <a:t>Finish and submit all assignments on time.</a:t>
            </a:r>
            <a:endParaRPr lang="en-US"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1475" y="4359870"/>
            <a:ext cx="378014" cy="378023"/>
          </a:xfrm>
          <a:prstGeom prst="rect">
            <a:avLst/>
          </a:prstGeom>
        </p:spPr>
      </p:pic>
      <p:sp>
        <p:nvSpPr>
          <p:cNvPr id="14" name="Text 8"/>
          <p:cNvSpPr/>
          <p:nvPr/>
        </p:nvSpPr>
        <p:spPr>
          <a:xfrm>
            <a:off x="661475" y="4974134"/>
            <a:ext cx="3465426" cy="295275"/>
          </a:xfrm>
          <a:prstGeom prst="rect">
            <a:avLst/>
          </a:prstGeom>
          <a:noFill/>
          <a:ln/>
        </p:spPr>
        <p:txBody>
          <a:bodyPr wrap="none" lIns="0" tIns="0" rIns="0" bIns="0" rtlCol="0" anchor="t"/>
          <a:lstStyle/>
          <a:p>
            <a:pPr marL="0" indent="0" algn="l">
              <a:lnSpc>
                <a:spcPct val="104000"/>
              </a:lnSpc>
              <a:buNone/>
            </a:pPr>
            <a:r>
              <a:rPr lang="en-US" sz="2000" b="1" kern="0" spc="-56" dirty="0">
                <a:solidFill>
                  <a:srgbClr val="272525"/>
                </a:solidFill>
                <a:latin typeface="Inter Bold" pitchFamily="34" charset="0"/>
                <a:ea typeface="Inter Bold" pitchFamily="34" charset="-122"/>
                <a:cs typeface="Inter Bold" pitchFamily="34" charset="-120"/>
              </a:rPr>
              <a:t>Study Regularly</a:t>
            </a:r>
            <a:endParaRPr lang="en-US" sz="2000" dirty="0"/>
          </a:p>
        </p:txBody>
      </p:sp>
      <p:sp>
        <p:nvSpPr>
          <p:cNvPr id="15" name="Text 9"/>
          <p:cNvSpPr/>
          <p:nvPr/>
        </p:nvSpPr>
        <p:spPr>
          <a:xfrm>
            <a:off x="661475" y="5382816"/>
            <a:ext cx="3465426" cy="604838"/>
          </a:xfrm>
          <a:prstGeom prst="rect">
            <a:avLst/>
          </a:prstGeom>
          <a:noFill/>
          <a:ln/>
        </p:spPr>
        <p:txBody>
          <a:bodyPr wrap="square" lIns="0" tIns="0" rIns="0" bIns="0" rtlCol="0" anchor="t">
            <a:noAutofit/>
          </a:bodyPr>
          <a:lstStyle/>
          <a:p>
            <a:pPr marL="0" indent="0" algn="l">
              <a:lnSpc>
                <a:spcPct val="133000"/>
              </a:lnSpc>
              <a:buNone/>
            </a:pPr>
            <a:r>
              <a:rPr lang="en-US" kern="0" spc="-30" dirty="0">
                <a:solidFill>
                  <a:srgbClr val="272525"/>
                </a:solidFill>
                <a:latin typeface="Inter" pitchFamily="34" charset="0"/>
                <a:ea typeface="Inter" pitchFamily="34" charset="-122"/>
                <a:cs typeface="Inter" pitchFamily="34" charset="-120"/>
              </a:rPr>
              <a:t>Review lessons consistently to build strong understanding.</a:t>
            </a:r>
            <a:endParaRPr lang="en-US"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63135" y="4359870"/>
            <a:ext cx="378014" cy="378023"/>
          </a:xfrm>
          <a:prstGeom prst="rect">
            <a:avLst/>
          </a:prstGeom>
        </p:spPr>
      </p:pic>
      <p:sp>
        <p:nvSpPr>
          <p:cNvPr id="17" name="Text 10"/>
          <p:cNvSpPr/>
          <p:nvPr/>
        </p:nvSpPr>
        <p:spPr>
          <a:xfrm>
            <a:off x="4363135" y="4974134"/>
            <a:ext cx="3465426" cy="295275"/>
          </a:xfrm>
          <a:prstGeom prst="rect">
            <a:avLst/>
          </a:prstGeom>
          <a:noFill/>
          <a:ln/>
        </p:spPr>
        <p:txBody>
          <a:bodyPr wrap="none" lIns="0" tIns="0" rIns="0" bIns="0" rtlCol="0" anchor="t"/>
          <a:lstStyle/>
          <a:p>
            <a:pPr marL="0" indent="0" algn="l">
              <a:lnSpc>
                <a:spcPct val="104000"/>
              </a:lnSpc>
              <a:buNone/>
            </a:pPr>
            <a:r>
              <a:rPr lang="en-US" sz="2000" b="1" kern="0" spc="-56" dirty="0">
                <a:solidFill>
                  <a:srgbClr val="272525"/>
                </a:solidFill>
                <a:latin typeface="Inter Bold" pitchFamily="34" charset="0"/>
                <a:ea typeface="Inter Bold" pitchFamily="34" charset="-122"/>
                <a:cs typeface="Inter Bold" pitchFamily="34" charset="-120"/>
              </a:rPr>
              <a:t>Enrichment Activities</a:t>
            </a:r>
            <a:endParaRPr lang="en-US" sz="2000" dirty="0"/>
          </a:p>
        </p:txBody>
      </p:sp>
      <p:sp>
        <p:nvSpPr>
          <p:cNvPr id="18" name="Text 11"/>
          <p:cNvSpPr/>
          <p:nvPr/>
        </p:nvSpPr>
        <p:spPr>
          <a:xfrm>
            <a:off x="4363135" y="5382816"/>
            <a:ext cx="3465426" cy="604838"/>
          </a:xfrm>
          <a:prstGeom prst="rect">
            <a:avLst/>
          </a:prstGeom>
          <a:noFill/>
          <a:ln/>
        </p:spPr>
        <p:txBody>
          <a:bodyPr wrap="square" lIns="0" tIns="0" rIns="0" bIns="0" rtlCol="0" anchor="t">
            <a:noAutofit/>
          </a:bodyPr>
          <a:lstStyle/>
          <a:p>
            <a:pPr marL="0" indent="0" algn="l">
              <a:lnSpc>
                <a:spcPct val="133000"/>
              </a:lnSpc>
              <a:buNone/>
            </a:pPr>
            <a:r>
              <a:rPr lang="en-US" kern="0" spc="-30" dirty="0">
                <a:solidFill>
                  <a:srgbClr val="272525"/>
                </a:solidFill>
                <a:latin typeface="Inter" pitchFamily="34" charset="0"/>
                <a:ea typeface="Inter" pitchFamily="34" charset="-122"/>
                <a:cs typeface="Inter" pitchFamily="34" charset="-120"/>
              </a:rPr>
              <a:t>Join research projects, group tasks, and science fairs.</a:t>
            </a:r>
            <a:endParaRPr lang="en-US" dirty="0"/>
          </a:p>
        </p:txBody>
      </p:sp>
      <p:sp>
        <p:nvSpPr>
          <p:cNvPr id="19" name="TextBox 18">
            <a:extLst>
              <a:ext uri="{FF2B5EF4-FFF2-40B4-BE49-F238E27FC236}">
                <a16:creationId xmlns:a16="http://schemas.microsoft.com/office/drawing/2014/main" id="{931049F6-CA36-41B6-86F6-8A777E389B10}"/>
              </a:ext>
            </a:extLst>
          </p:cNvPr>
          <p:cNvSpPr txBox="1"/>
          <p:nvPr/>
        </p:nvSpPr>
        <p:spPr>
          <a:xfrm flipH="1">
            <a:off x="7984112" y="4885951"/>
            <a:ext cx="2911739" cy="400110"/>
          </a:xfrm>
          <a:prstGeom prst="rect">
            <a:avLst/>
          </a:prstGeom>
          <a:noFill/>
        </p:spPr>
        <p:txBody>
          <a:bodyPr wrap="square" rtlCol="0">
            <a:spAutoFit/>
          </a:bodyPr>
          <a:lstStyle/>
          <a:p>
            <a:r>
              <a:rPr lang="en-DE" sz="2000" dirty="0">
                <a:solidFill>
                  <a:schemeClr val="bg1"/>
                </a:solidFill>
                <a:latin typeface="Inter Bold" panose="020B0604020202020204" charset="0"/>
                <a:ea typeface="Inter Bold" panose="020B0604020202020204" charset="0"/>
              </a:rPr>
              <a:t>G</a:t>
            </a:r>
            <a:r>
              <a:rPr lang="en-GB" sz="2000" dirty="0">
                <a:solidFill>
                  <a:schemeClr val="bg1"/>
                </a:solidFill>
                <a:latin typeface="Inter Bold" panose="020B0604020202020204" charset="0"/>
                <a:ea typeface="Inter Bold" panose="020B0604020202020204" charset="0"/>
              </a:rPr>
              <a:t>o</a:t>
            </a:r>
            <a:r>
              <a:rPr lang="en-DE" sz="2000" dirty="0">
                <a:solidFill>
                  <a:schemeClr val="bg1"/>
                </a:solidFill>
                <a:latin typeface="Inter Bold" panose="020B0604020202020204" charset="0"/>
                <a:ea typeface="Inter Bold" panose="020B0604020202020204" charset="0"/>
              </a:rPr>
              <a:t>o</a:t>
            </a:r>
            <a:r>
              <a:rPr lang="en-GB" sz="2000" dirty="0">
                <a:solidFill>
                  <a:schemeClr val="bg1"/>
                </a:solidFill>
                <a:latin typeface="Inter Bold" panose="020B0604020202020204" charset="0"/>
                <a:ea typeface="Inter Bold" panose="020B0604020202020204" charset="0"/>
              </a:rPr>
              <a:t>g</a:t>
            </a:r>
            <a:r>
              <a:rPr lang="en-DE" sz="2000" dirty="0">
                <a:solidFill>
                  <a:schemeClr val="bg1"/>
                </a:solidFill>
                <a:latin typeface="Inter Bold" panose="020B0604020202020204" charset="0"/>
                <a:ea typeface="Inter Bold" panose="020B0604020202020204" charset="0"/>
              </a:rPr>
              <a:t>l</a:t>
            </a:r>
            <a:r>
              <a:rPr lang="en-GB" sz="2000" dirty="0">
                <a:solidFill>
                  <a:schemeClr val="bg1"/>
                </a:solidFill>
                <a:latin typeface="Inter Bold" panose="020B0604020202020204" charset="0"/>
                <a:ea typeface="Inter Bold" panose="020B0604020202020204" charset="0"/>
              </a:rPr>
              <a:t>e</a:t>
            </a:r>
            <a:r>
              <a:rPr lang="en-DE" sz="2000" dirty="0">
                <a:solidFill>
                  <a:schemeClr val="bg1"/>
                </a:solidFill>
                <a:latin typeface="Inter Bold" panose="020B0604020202020204" charset="0"/>
                <a:ea typeface="Inter Bold" panose="020B0604020202020204" charset="0"/>
              </a:rPr>
              <a:t> </a:t>
            </a:r>
            <a:r>
              <a:rPr lang="en-GB" sz="2000" dirty="0">
                <a:solidFill>
                  <a:schemeClr val="bg1"/>
                </a:solidFill>
                <a:latin typeface="Inter Bold" panose="020B0604020202020204" charset="0"/>
                <a:ea typeface="Inter Bold" panose="020B0604020202020204" charset="0"/>
              </a:rPr>
              <a:t>C</a:t>
            </a:r>
            <a:r>
              <a:rPr lang="en-DE" sz="2000" dirty="0">
                <a:solidFill>
                  <a:schemeClr val="bg1"/>
                </a:solidFill>
                <a:latin typeface="Inter Bold" panose="020B0604020202020204" charset="0"/>
                <a:ea typeface="Inter Bold" panose="020B0604020202020204" charset="0"/>
              </a:rPr>
              <a:t>l</a:t>
            </a:r>
            <a:r>
              <a:rPr lang="en-GB" sz="2000" dirty="0">
                <a:solidFill>
                  <a:schemeClr val="bg1"/>
                </a:solidFill>
                <a:latin typeface="Inter Bold" panose="020B0604020202020204" charset="0"/>
                <a:ea typeface="Inter Bold" panose="020B0604020202020204" charset="0"/>
              </a:rPr>
              <a:t>a</a:t>
            </a:r>
            <a:r>
              <a:rPr lang="en-DE" sz="2000" dirty="0">
                <a:solidFill>
                  <a:schemeClr val="bg1"/>
                </a:solidFill>
                <a:latin typeface="Inter Bold" panose="020B0604020202020204" charset="0"/>
                <a:ea typeface="Inter Bold" panose="020B0604020202020204" charset="0"/>
              </a:rPr>
              <a:t>s</a:t>
            </a:r>
            <a:r>
              <a:rPr lang="en-GB" sz="2000" dirty="0">
                <a:solidFill>
                  <a:schemeClr val="bg1"/>
                </a:solidFill>
                <a:latin typeface="Inter Bold" panose="020B0604020202020204" charset="0"/>
                <a:ea typeface="Inter Bold" panose="020B0604020202020204" charset="0"/>
              </a:rPr>
              <a:t>s</a:t>
            </a:r>
            <a:r>
              <a:rPr lang="en-DE" sz="2000" dirty="0">
                <a:solidFill>
                  <a:schemeClr val="bg1"/>
                </a:solidFill>
                <a:latin typeface="Inter Bold" panose="020B0604020202020204" charset="0"/>
                <a:ea typeface="Inter Bold" panose="020B0604020202020204" charset="0"/>
              </a:rPr>
              <a:t>r</a:t>
            </a:r>
            <a:r>
              <a:rPr lang="en-GB" sz="2000" dirty="0">
                <a:solidFill>
                  <a:schemeClr val="bg1"/>
                </a:solidFill>
                <a:latin typeface="Inter Bold" panose="020B0604020202020204" charset="0"/>
                <a:ea typeface="Inter Bold" panose="020B0604020202020204" charset="0"/>
              </a:rPr>
              <a:t>o</a:t>
            </a:r>
            <a:r>
              <a:rPr lang="en-DE" sz="2000" dirty="0">
                <a:solidFill>
                  <a:schemeClr val="bg1"/>
                </a:solidFill>
                <a:latin typeface="Inter Bold" panose="020B0604020202020204" charset="0"/>
                <a:ea typeface="Inter Bold" panose="020B0604020202020204" charset="0"/>
              </a:rPr>
              <a:t>om</a:t>
            </a:r>
            <a:endParaRPr lang="en-GB" sz="2000" dirty="0">
              <a:solidFill>
                <a:schemeClr val="bg1"/>
              </a:solidFill>
              <a:latin typeface="Inter Bold" panose="020B0604020202020204" charset="0"/>
              <a:ea typeface="Inter Bold" panose="020B0604020202020204" charset="0"/>
            </a:endParaRPr>
          </a:p>
        </p:txBody>
      </p:sp>
      <p:pic>
        <p:nvPicPr>
          <p:cNvPr id="24" name="Picture 23">
            <a:extLst>
              <a:ext uri="{FF2B5EF4-FFF2-40B4-BE49-F238E27FC236}">
                <a16:creationId xmlns:a16="http://schemas.microsoft.com/office/drawing/2014/main" id="{4A412FD3-597A-44F4-8D0D-86F15B396865}"/>
              </a:ext>
            </a:extLst>
          </p:cNvPr>
          <p:cNvPicPr>
            <a:picLocks noChangeAspect="1"/>
          </p:cNvPicPr>
          <p:nvPr/>
        </p:nvPicPr>
        <p:blipFill rotWithShape="1">
          <a:blip r:embed="rId8">
            <a:biLevel thresh="50000"/>
          </a:blip>
          <a:srcRect l="9542" t="12813" r="9045" b="11788"/>
          <a:stretch/>
        </p:blipFill>
        <p:spPr>
          <a:xfrm>
            <a:off x="8130988" y="4344775"/>
            <a:ext cx="564777" cy="523060"/>
          </a:xfrm>
          <a:prstGeom prst="rect">
            <a:avLst/>
          </a:prstGeom>
          <a:ln>
            <a:noFill/>
          </a:ln>
        </p:spPr>
      </p:pic>
      <p:sp>
        <p:nvSpPr>
          <p:cNvPr id="25" name="TextBox 24">
            <a:extLst>
              <a:ext uri="{FF2B5EF4-FFF2-40B4-BE49-F238E27FC236}">
                <a16:creationId xmlns:a16="http://schemas.microsoft.com/office/drawing/2014/main" id="{BD1443EC-E54A-44F3-B5E3-5319828147E0}"/>
              </a:ext>
            </a:extLst>
          </p:cNvPr>
          <p:cNvSpPr txBox="1"/>
          <p:nvPr/>
        </p:nvSpPr>
        <p:spPr>
          <a:xfrm>
            <a:off x="7984112" y="5329952"/>
            <a:ext cx="3903088" cy="1200329"/>
          </a:xfrm>
          <a:prstGeom prst="rect">
            <a:avLst/>
          </a:prstGeom>
          <a:noFill/>
        </p:spPr>
        <p:txBody>
          <a:bodyPr wrap="square" rtlCol="0">
            <a:spAutoFit/>
          </a:bodyPr>
          <a:lstStyle/>
          <a:p>
            <a:pPr algn="just"/>
            <a:r>
              <a:rPr lang="en-US" dirty="0">
                <a:solidFill>
                  <a:schemeClr val="bg1"/>
                </a:solidFill>
                <a:latin typeface="Inter" panose="020B0604020202020204" charset="0"/>
                <a:ea typeface="Inter" panose="020B0604020202020204" charset="0"/>
              </a:rPr>
              <a:t>Check Google Classroom for covered topics, homework, notes, required items</a:t>
            </a:r>
            <a:r>
              <a:rPr lang="en-DE" dirty="0">
                <a:solidFill>
                  <a:schemeClr val="bg1"/>
                </a:solidFill>
                <a:latin typeface="Inter" panose="020B0604020202020204" charset="0"/>
                <a:ea typeface="Inter" panose="020B0604020202020204" charset="0"/>
              </a:rPr>
              <a:t> or any </a:t>
            </a:r>
            <a:r>
              <a:rPr lang="en-US" dirty="0">
                <a:solidFill>
                  <a:schemeClr val="bg1"/>
                </a:solidFill>
                <a:latin typeface="Inter" panose="020B0604020202020204" charset="0"/>
                <a:ea typeface="Inter" panose="020B0604020202020204" charset="0"/>
              </a:rPr>
              <a:t> private messages</a:t>
            </a:r>
            <a:r>
              <a:rPr lang="en-DE" dirty="0">
                <a:solidFill>
                  <a:schemeClr val="bg1"/>
                </a:solidFill>
                <a:latin typeface="Inter" panose="020B0604020202020204" charset="0"/>
                <a:ea typeface="Inter" panose="020B0604020202020204" charset="0"/>
              </a:rPr>
              <a:t> </a:t>
            </a:r>
            <a:r>
              <a:rPr lang="en-GB" dirty="0">
                <a:solidFill>
                  <a:schemeClr val="bg1"/>
                </a:solidFill>
                <a:latin typeface="Inter" panose="020B0604020202020204" charset="0"/>
                <a:ea typeface="Inter" panose="020B0604020202020204" charset="0"/>
              </a:rPr>
              <a:t>f</a:t>
            </a:r>
            <a:r>
              <a:rPr lang="en-DE" dirty="0">
                <a:solidFill>
                  <a:schemeClr val="bg1"/>
                </a:solidFill>
                <a:latin typeface="Inter" panose="020B0604020202020204" charset="0"/>
                <a:ea typeface="Inter" panose="020B0604020202020204" charset="0"/>
              </a:rPr>
              <a:t>r</a:t>
            </a:r>
            <a:r>
              <a:rPr lang="en-GB" dirty="0">
                <a:solidFill>
                  <a:schemeClr val="bg1"/>
                </a:solidFill>
                <a:latin typeface="Inter" panose="020B0604020202020204" charset="0"/>
                <a:ea typeface="Inter" panose="020B0604020202020204" charset="0"/>
              </a:rPr>
              <a:t>o</a:t>
            </a:r>
            <a:r>
              <a:rPr lang="en-DE" dirty="0">
                <a:solidFill>
                  <a:schemeClr val="bg1"/>
                </a:solidFill>
                <a:latin typeface="Inter" panose="020B0604020202020204" charset="0"/>
                <a:ea typeface="Inter" panose="020B0604020202020204" charset="0"/>
              </a:rPr>
              <a:t>m </a:t>
            </a:r>
            <a:r>
              <a:rPr lang="en-GB" dirty="0">
                <a:solidFill>
                  <a:schemeClr val="bg1"/>
                </a:solidFill>
                <a:latin typeface="Inter" panose="020B0604020202020204" charset="0"/>
                <a:ea typeface="Inter" panose="020B0604020202020204" charset="0"/>
              </a:rPr>
              <a:t>t</a:t>
            </a:r>
            <a:r>
              <a:rPr lang="en-DE" dirty="0">
                <a:solidFill>
                  <a:schemeClr val="bg1"/>
                </a:solidFill>
                <a:latin typeface="Inter" panose="020B0604020202020204" charset="0"/>
                <a:ea typeface="Inter" panose="020B0604020202020204" charset="0"/>
              </a:rPr>
              <a:t>e</a:t>
            </a:r>
            <a:r>
              <a:rPr lang="en-GB" dirty="0">
                <a:solidFill>
                  <a:schemeClr val="bg1"/>
                </a:solidFill>
                <a:latin typeface="Inter" panose="020B0604020202020204" charset="0"/>
                <a:ea typeface="Inter" panose="020B0604020202020204" charset="0"/>
              </a:rPr>
              <a:t>a</a:t>
            </a:r>
            <a:r>
              <a:rPr lang="en-DE" dirty="0">
                <a:solidFill>
                  <a:schemeClr val="bg1"/>
                </a:solidFill>
                <a:latin typeface="Inter" panose="020B0604020202020204" charset="0"/>
                <a:ea typeface="Inter" panose="020B0604020202020204" charset="0"/>
              </a:rPr>
              <a:t>c</a:t>
            </a:r>
            <a:r>
              <a:rPr lang="en-GB" dirty="0">
                <a:solidFill>
                  <a:schemeClr val="bg1"/>
                </a:solidFill>
                <a:latin typeface="Inter" panose="020B0604020202020204" charset="0"/>
                <a:ea typeface="Inter" panose="020B0604020202020204" charset="0"/>
              </a:rPr>
              <a:t>h</a:t>
            </a:r>
            <a:r>
              <a:rPr lang="en-DE" dirty="0">
                <a:solidFill>
                  <a:schemeClr val="bg1"/>
                </a:solidFill>
                <a:latin typeface="Inter" panose="020B0604020202020204" charset="0"/>
                <a:ea typeface="Inter" panose="020B0604020202020204" charset="0"/>
              </a:rPr>
              <a:t>e</a:t>
            </a:r>
            <a:r>
              <a:rPr lang="en-GB" dirty="0">
                <a:solidFill>
                  <a:schemeClr val="bg1"/>
                </a:solidFill>
                <a:latin typeface="Inter" panose="020B0604020202020204" charset="0"/>
                <a:ea typeface="Inter" panose="020B0604020202020204" charset="0"/>
              </a:rPr>
              <a:t>r</a:t>
            </a:r>
            <a:r>
              <a:rPr lang="en-DE" dirty="0">
                <a:solidFill>
                  <a:schemeClr val="bg1"/>
                </a:solidFill>
                <a:latin typeface="Inter" panose="020B0604020202020204" charset="0"/>
                <a:ea typeface="Inter" panose="020B0604020202020204" charset="0"/>
              </a:rPr>
              <a:t>s</a:t>
            </a:r>
            <a:r>
              <a:rPr lang="en-US" dirty="0">
                <a:solidFill>
                  <a:schemeClr val="bg1"/>
                </a:solidFill>
                <a:latin typeface="Inter" panose="020B0604020202020204" charset="0"/>
                <a:ea typeface="Inter" panose="020B0604020202020204" charset="0"/>
              </a:rPr>
              <a:t>.</a:t>
            </a:r>
            <a:endParaRPr lang="en-GB" dirty="0">
              <a:solidFill>
                <a:schemeClr val="bg1"/>
              </a:solidFill>
              <a:latin typeface="Inter" panose="020B0604020202020204" charset="0"/>
              <a:ea typeface="Inter" panose="020B06040202020202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533598"/>
            <a:ext cx="10868745" cy="535285"/>
          </a:xfrm>
          <a:prstGeom prst="rect">
            <a:avLst/>
          </a:prstGeom>
          <a:noFill/>
          <a:ln/>
        </p:spPr>
        <p:txBody>
          <a:bodyPr wrap="none" lIns="0" tIns="0" rIns="0" bIns="0" rtlCol="0" anchor="t"/>
          <a:lstStyle/>
          <a:p>
            <a:pPr marL="0" indent="0" algn="l">
              <a:lnSpc>
                <a:spcPct val="104000"/>
              </a:lnSpc>
              <a:buNone/>
            </a:pPr>
            <a:r>
              <a:rPr lang="en-US" sz="3350" b="1" kern="0" spc="-101" dirty="0">
                <a:solidFill>
                  <a:srgbClr val="000000"/>
                </a:solidFill>
                <a:latin typeface="Inter Bold" pitchFamily="34" charset="0"/>
                <a:ea typeface="Inter Bold" pitchFamily="34" charset="-122"/>
                <a:cs typeface="Inter Bold" pitchFamily="34" charset="-120"/>
              </a:rPr>
              <a:t>Continuous Assessment</a:t>
            </a:r>
            <a:endParaRPr lang="en-US" sz="3350" dirty="0"/>
          </a:p>
        </p:txBody>
      </p:sp>
      <p:sp>
        <p:nvSpPr>
          <p:cNvPr id="3" name="Text 1"/>
          <p:cNvSpPr/>
          <p:nvPr/>
        </p:nvSpPr>
        <p:spPr>
          <a:xfrm>
            <a:off x="661475" y="1379339"/>
            <a:ext cx="11478330" cy="261243"/>
          </a:xfrm>
          <a:prstGeom prst="rect">
            <a:avLst/>
          </a:prstGeom>
          <a:noFill/>
          <a:ln/>
        </p:spPr>
        <p:txBody>
          <a:bodyPr wrap="none" lIns="0" tIns="0" rIns="0" bIns="0" rtlCol="0" anchor="t"/>
          <a:lstStyle/>
          <a:p>
            <a:pPr marL="0" indent="0" algn="l">
              <a:lnSpc>
                <a:spcPct val="127000"/>
              </a:lnSpc>
              <a:buNone/>
            </a:pPr>
            <a:r>
              <a:rPr lang="en-US" sz="1300" kern="0" spc="-27" dirty="0">
                <a:solidFill>
                  <a:srgbClr val="272525"/>
                </a:solidFill>
                <a:latin typeface="Inter" pitchFamily="34" charset="0"/>
                <a:ea typeface="Inter" pitchFamily="34" charset="-122"/>
                <a:cs typeface="Inter" pitchFamily="34" charset="-120"/>
              </a:rPr>
              <a:t>Student progress is monitored regularly through varied approaches — giving a full picture of each child's development.</a:t>
            </a:r>
            <a:endParaRPr lang="en-US" sz="1300" dirty="0"/>
          </a:p>
        </p:txBody>
      </p:sp>
      <p:pic>
        <p:nvPicPr>
          <p:cNvPr id="4" name="Image 0" descr="preencoded.png"/>
          <p:cNvPicPr>
            <a:picLocks noChangeAspect="1"/>
          </p:cNvPicPr>
          <p:nvPr/>
        </p:nvPicPr>
        <p:blipFill>
          <a:blip r:embed="rId3"/>
          <a:stretch>
            <a:fillRect/>
          </a:stretch>
        </p:blipFill>
        <p:spPr>
          <a:xfrm>
            <a:off x="900784" y="1815207"/>
            <a:ext cx="10390027" cy="4073327"/>
          </a:xfrm>
          <a:prstGeom prst="rect">
            <a:avLst/>
          </a:prstGeom>
        </p:spPr>
      </p:pic>
      <p:sp>
        <p:nvSpPr>
          <p:cNvPr id="5" name="Text 2"/>
          <p:cNvSpPr/>
          <p:nvPr/>
        </p:nvSpPr>
        <p:spPr>
          <a:xfrm>
            <a:off x="1149442" y="2014971"/>
            <a:ext cx="1902017" cy="611378"/>
          </a:xfrm>
          <a:prstGeom prst="rect">
            <a:avLst/>
          </a:prstGeom>
          <a:noFill/>
          <a:ln/>
        </p:spPr>
        <p:txBody>
          <a:bodyPr wrap="square" lIns="0" tIns="0" rIns="0" bIns="0" rtlCol="0" anchor="t">
            <a:normAutofit/>
          </a:bodyPr>
          <a:lstStyle/>
          <a:p>
            <a:pPr marL="0" indent="0" algn="r">
              <a:lnSpc>
                <a:spcPct val="104000"/>
              </a:lnSpc>
              <a:buNone/>
            </a:pPr>
            <a:r>
              <a:rPr lang="en-US" sz="1900" b="1" kern="0" spc="-58" dirty="0">
                <a:solidFill>
                  <a:srgbClr val="000000"/>
                </a:solidFill>
                <a:latin typeface="Inter Bold" pitchFamily="34" charset="0"/>
                <a:ea typeface="Inter Bold" pitchFamily="34" charset="-122"/>
                <a:cs typeface="Inter Bold" pitchFamily="34" charset="-120"/>
              </a:rPr>
              <a:t>Weekly </a:t>
            </a:r>
            <a:r>
              <a:rPr lang="en-GB" sz="1900" b="1" kern="0" spc="-58" dirty="0">
                <a:solidFill>
                  <a:srgbClr val="000000"/>
                </a:solidFill>
                <a:latin typeface="Inter Bold" pitchFamily="34" charset="0"/>
                <a:ea typeface="Inter Bold" pitchFamily="34" charset="-122"/>
                <a:cs typeface="Inter Bold" pitchFamily="34" charset="-120"/>
              </a:rPr>
              <a:t>Qu</a:t>
            </a:r>
            <a:r>
              <a:rPr lang="en-DE" sz="1900" b="1" kern="0" spc="-58" dirty="0" err="1">
                <a:solidFill>
                  <a:srgbClr val="000000"/>
                </a:solidFill>
                <a:latin typeface="Inter Bold" pitchFamily="34" charset="0"/>
                <a:ea typeface="Inter Bold" pitchFamily="34" charset="-122"/>
                <a:cs typeface="Inter Bold" pitchFamily="34" charset="-120"/>
              </a:rPr>
              <a:t>i</a:t>
            </a:r>
            <a:r>
              <a:rPr lang="en-GB" sz="1900" b="1" kern="0" spc="-58" dirty="0">
                <a:solidFill>
                  <a:srgbClr val="000000"/>
                </a:solidFill>
                <a:latin typeface="Inter Bold" pitchFamily="34" charset="0"/>
                <a:ea typeface="Inter Bold" pitchFamily="34" charset="-122"/>
                <a:cs typeface="Inter Bold" pitchFamily="34" charset="-120"/>
              </a:rPr>
              <a:t>z</a:t>
            </a:r>
            <a:r>
              <a:rPr lang="en-DE" sz="1900" b="1" kern="0" spc="-58" dirty="0">
                <a:solidFill>
                  <a:srgbClr val="000000"/>
                </a:solidFill>
                <a:latin typeface="Inter Bold" pitchFamily="34" charset="0"/>
                <a:ea typeface="Inter Bold" pitchFamily="34" charset="-122"/>
                <a:cs typeface="Inter Bold" pitchFamily="34" charset="-120"/>
              </a:rPr>
              <a:t>z</a:t>
            </a:r>
            <a:r>
              <a:rPr lang="en-GB" sz="1900" b="1" kern="0" spc="-58" dirty="0">
                <a:solidFill>
                  <a:srgbClr val="000000"/>
                </a:solidFill>
                <a:latin typeface="Inter Bold" pitchFamily="34" charset="0"/>
                <a:ea typeface="Inter Bold" pitchFamily="34" charset="-122"/>
                <a:cs typeface="Inter Bold" pitchFamily="34" charset="-120"/>
              </a:rPr>
              <a:t>e</a:t>
            </a:r>
            <a:r>
              <a:rPr lang="en-DE" sz="1900" b="1" kern="0" spc="-58" dirty="0">
                <a:solidFill>
                  <a:srgbClr val="000000"/>
                </a:solidFill>
                <a:latin typeface="Inter Bold" pitchFamily="34" charset="0"/>
                <a:ea typeface="Inter Bold" pitchFamily="34" charset="-122"/>
                <a:cs typeface="Inter Bold" pitchFamily="34" charset="-120"/>
              </a:rPr>
              <a:t>s</a:t>
            </a:r>
            <a:endParaRPr lang="en-US" sz="1900" dirty="0"/>
          </a:p>
        </p:txBody>
      </p:sp>
      <p:sp>
        <p:nvSpPr>
          <p:cNvPr id="6" name="Text 3"/>
          <p:cNvSpPr/>
          <p:nvPr/>
        </p:nvSpPr>
        <p:spPr>
          <a:xfrm>
            <a:off x="9139949" y="2014971"/>
            <a:ext cx="1902016" cy="611378"/>
          </a:xfrm>
          <a:prstGeom prst="rect">
            <a:avLst/>
          </a:prstGeom>
          <a:noFill/>
          <a:ln/>
        </p:spPr>
        <p:txBody>
          <a:bodyPr wrap="square" lIns="0" tIns="0" rIns="0" bIns="0" rtlCol="0" anchor="t">
            <a:normAutofit/>
          </a:bodyPr>
          <a:lstStyle/>
          <a:p>
            <a:pPr marL="0" indent="0" algn="l">
              <a:lnSpc>
                <a:spcPct val="104000"/>
              </a:lnSpc>
              <a:buNone/>
            </a:pPr>
            <a:r>
              <a:rPr lang="en-US" sz="1900" b="1" kern="0" spc="-58" dirty="0">
                <a:solidFill>
                  <a:srgbClr val="000000"/>
                </a:solidFill>
                <a:latin typeface="Inter Bold" pitchFamily="34" charset="0"/>
                <a:ea typeface="Inter Bold" pitchFamily="34" charset="-122"/>
                <a:cs typeface="Inter Bold" pitchFamily="34" charset="-120"/>
              </a:rPr>
              <a:t>Interactive Tasks</a:t>
            </a:r>
            <a:r>
              <a:rPr lang="en-DE" sz="1900" b="1" kern="0" spc="-58" dirty="0">
                <a:solidFill>
                  <a:srgbClr val="000000"/>
                </a:solidFill>
                <a:latin typeface="Inter Bold" pitchFamily="34" charset="0"/>
                <a:ea typeface="Inter Bold" pitchFamily="34" charset="-122"/>
                <a:cs typeface="Inter Bold" pitchFamily="34" charset="-120"/>
              </a:rPr>
              <a:t> </a:t>
            </a:r>
            <a:endParaRPr lang="en-US" sz="1900" dirty="0"/>
          </a:p>
        </p:txBody>
      </p:sp>
      <p:sp>
        <p:nvSpPr>
          <p:cNvPr id="7" name="Text 4"/>
          <p:cNvSpPr/>
          <p:nvPr/>
        </p:nvSpPr>
        <p:spPr>
          <a:xfrm>
            <a:off x="9139949" y="5077294"/>
            <a:ext cx="1902016" cy="611378"/>
          </a:xfrm>
          <a:prstGeom prst="rect">
            <a:avLst/>
          </a:prstGeom>
          <a:noFill/>
          <a:ln/>
        </p:spPr>
        <p:txBody>
          <a:bodyPr wrap="square" lIns="0" tIns="0" rIns="0" bIns="0" rtlCol="0" anchor="t">
            <a:normAutofit/>
          </a:bodyPr>
          <a:lstStyle/>
          <a:p>
            <a:pPr marL="0" indent="0" algn="l">
              <a:lnSpc>
                <a:spcPct val="104000"/>
              </a:lnSpc>
              <a:buNone/>
            </a:pPr>
            <a:r>
              <a:rPr lang="en-US" sz="1900" b="1" kern="0" spc="-58" dirty="0">
                <a:solidFill>
                  <a:srgbClr val="000000"/>
                </a:solidFill>
                <a:latin typeface="Inter Bold" pitchFamily="34" charset="0"/>
                <a:ea typeface="Inter Bold" pitchFamily="34" charset="-122"/>
                <a:cs typeface="Inter Bold" pitchFamily="34" charset="-120"/>
              </a:rPr>
              <a:t>Monthly Assessments</a:t>
            </a:r>
            <a:endParaRPr lang="en-US" sz="1900" dirty="0"/>
          </a:p>
        </p:txBody>
      </p:sp>
      <p:sp>
        <p:nvSpPr>
          <p:cNvPr id="8" name="Text 5"/>
          <p:cNvSpPr/>
          <p:nvPr/>
        </p:nvSpPr>
        <p:spPr>
          <a:xfrm>
            <a:off x="1149442" y="5382983"/>
            <a:ext cx="1902017" cy="305689"/>
          </a:xfrm>
          <a:prstGeom prst="rect">
            <a:avLst/>
          </a:prstGeom>
          <a:noFill/>
          <a:ln/>
        </p:spPr>
        <p:txBody>
          <a:bodyPr wrap="none" lIns="0" tIns="0" rIns="0" bIns="0" rtlCol="0" anchor="t"/>
          <a:lstStyle/>
          <a:p>
            <a:pPr marL="0" indent="0" algn="r">
              <a:lnSpc>
                <a:spcPct val="104000"/>
              </a:lnSpc>
              <a:buNone/>
            </a:pPr>
            <a:r>
              <a:rPr lang="en-US" sz="1900" b="1" kern="0" spc="-58" dirty="0">
                <a:solidFill>
                  <a:srgbClr val="000000"/>
                </a:solidFill>
                <a:latin typeface="Inter Bold" pitchFamily="34" charset="0"/>
                <a:ea typeface="Inter Bold" pitchFamily="34" charset="-122"/>
                <a:cs typeface="Inter Bold" pitchFamily="34" charset="-120"/>
              </a:rPr>
              <a:t>Progress Review</a:t>
            </a:r>
            <a:endParaRPr lang="en-US" sz="1900" dirty="0"/>
          </a:p>
        </p:txBody>
      </p:sp>
      <p:sp>
        <p:nvSpPr>
          <p:cNvPr id="10" name="TextBox 9">
            <a:extLst>
              <a:ext uri="{FF2B5EF4-FFF2-40B4-BE49-F238E27FC236}">
                <a16:creationId xmlns:a16="http://schemas.microsoft.com/office/drawing/2014/main" id="{961EB4E3-B63F-4E20-BA9D-CE73B56DCB5A}"/>
              </a:ext>
            </a:extLst>
          </p:cNvPr>
          <p:cNvSpPr txBox="1"/>
          <p:nvPr/>
        </p:nvSpPr>
        <p:spPr>
          <a:xfrm>
            <a:off x="8704729" y="2614199"/>
            <a:ext cx="3352800" cy="1200329"/>
          </a:xfrm>
          <a:prstGeom prst="rect">
            <a:avLst/>
          </a:prstGeom>
          <a:noFill/>
        </p:spPr>
        <p:txBody>
          <a:bodyPr wrap="square" rtlCol="0">
            <a:spAutoFit/>
          </a:bodyPr>
          <a:lstStyle/>
          <a:p>
            <a:pPr lvl="0"/>
            <a:r>
              <a:rPr lang="en-GB" dirty="0">
                <a:solidFill>
                  <a:schemeClr val="bg1"/>
                </a:solidFill>
                <a:latin typeface="Inter" panose="020B0604020202020204" charset="0"/>
                <a:ea typeface="Inter" panose="020B0604020202020204" charset="0"/>
              </a:rPr>
              <a:t>Assessment through class participation, research, practical work, and individual or group presentations.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AE50BF-A24C-4E97-AFE3-3874A9A3DD47}"/>
              </a:ext>
            </a:extLst>
          </p:cNvPr>
          <p:cNvSpPr/>
          <p:nvPr/>
        </p:nvSpPr>
        <p:spPr>
          <a:xfrm>
            <a:off x="3048000" y="1009001"/>
            <a:ext cx="6096000" cy="646331"/>
          </a:xfrm>
          <a:prstGeom prst="rect">
            <a:avLst/>
          </a:prstGeom>
        </p:spPr>
        <p:txBody>
          <a:bodyPr>
            <a:spAutoFit/>
          </a:bodyPr>
          <a:lstStyle/>
          <a:p>
            <a:pPr lvl="0" algn="ctr"/>
            <a:endParaRPr lang="en-GB" sz="3600" dirty="0">
              <a:solidFill>
                <a:prstClr val="black"/>
              </a:solidFill>
              <a:latin typeface="Inter Bold" panose="020B0604020202020204" charset="0"/>
              <a:ea typeface="Inter Bold" panose="020B0604020202020204" charset="0"/>
            </a:endParaRPr>
          </a:p>
        </p:txBody>
      </p:sp>
      <p:sp>
        <p:nvSpPr>
          <p:cNvPr id="3" name="Rectangle 2">
            <a:extLst>
              <a:ext uri="{FF2B5EF4-FFF2-40B4-BE49-F238E27FC236}">
                <a16:creationId xmlns:a16="http://schemas.microsoft.com/office/drawing/2014/main" id="{7628A669-10C4-4889-A5B4-713135CF07C0}"/>
              </a:ext>
            </a:extLst>
          </p:cNvPr>
          <p:cNvSpPr/>
          <p:nvPr/>
        </p:nvSpPr>
        <p:spPr>
          <a:xfrm>
            <a:off x="2294964" y="416310"/>
            <a:ext cx="7602071" cy="647421"/>
          </a:xfrm>
          <a:prstGeom prst="rect">
            <a:avLst/>
          </a:prstGeom>
        </p:spPr>
        <p:txBody>
          <a:bodyPr wrap="square">
            <a:spAutoFit/>
          </a:bodyPr>
          <a:lstStyle/>
          <a:p>
            <a:pPr algn="ctr">
              <a:lnSpc>
                <a:spcPct val="107000"/>
              </a:lnSpc>
              <a:spcAft>
                <a:spcPts val="800"/>
              </a:spcAft>
            </a:pPr>
            <a:r>
              <a:rPr lang="en-GB" sz="3600" b="1" dirty="0">
                <a:solidFill>
                  <a:schemeClr val="bg1"/>
                </a:solidFill>
                <a:latin typeface="Inter Bold" panose="020B0604020202020204" charset="0"/>
                <a:ea typeface="Inter Bold" panose="020B0604020202020204" charset="0"/>
                <a:cs typeface="Arial" panose="020B0604020202020204" pitchFamily="34" charset="0"/>
              </a:rPr>
              <a:t>Grooming, Health &amp; Safety</a:t>
            </a:r>
            <a:endParaRPr lang="en-GB" sz="2000" dirty="0">
              <a:solidFill>
                <a:schemeClr val="bg1"/>
              </a:solidFill>
              <a:latin typeface="Inter Bold" panose="020B0604020202020204" charset="0"/>
              <a:ea typeface="Inter Bold" panose="020B0604020202020204" charset="0"/>
              <a:cs typeface="Arial" panose="020B0604020202020204" pitchFamily="34" charset="0"/>
            </a:endParaRPr>
          </a:p>
        </p:txBody>
      </p:sp>
      <p:pic>
        <p:nvPicPr>
          <p:cNvPr id="2052" name="Picture 4" descr="Cheerful Students in School Uniforms Walking in Urban Setting. This vibrant vector illustration depicts three cheerful students in school uniforms, walking together in an urban setting with city buildings in the background. The cartoon-style characters, consisting of two girls and one boy, are seen smiling and enjoying their walk to school. The students are dressed in traditional school uniforms, with the girls in navy blue skirts and the boy in navy blue">
            <a:extLst>
              <a:ext uri="{FF2B5EF4-FFF2-40B4-BE49-F238E27FC236}">
                <a16:creationId xmlns:a16="http://schemas.microsoft.com/office/drawing/2014/main" id="{59B7E802-D86E-4EF3-A5FB-B30178B7B9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475" y="1851683"/>
            <a:ext cx="4960805" cy="4500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54" name="Picture 6" descr="Packing a healthy school lunch - Children's National">
            <a:extLst>
              <a:ext uri="{FF2B5EF4-FFF2-40B4-BE49-F238E27FC236}">
                <a16:creationId xmlns:a16="http://schemas.microsoft.com/office/drawing/2014/main" id="{5C68C616-C3EB-4FB3-938B-C5904A43FA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3388" y="1851681"/>
            <a:ext cx="4968000" cy="45000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442C63F-0CBE-4761-89BB-55345433BAF0}"/>
              </a:ext>
            </a:extLst>
          </p:cNvPr>
          <p:cNvSpPr txBox="1"/>
          <p:nvPr/>
        </p:nvSpPr>
        <p:spPr>
          <a:xfrm>
            <a:off x="831474" y="1063731"/>
            <a:ext cx="10499913" cy="646331"/>
          </a:xfrm>
          <a:prstGeom prst="rect">
            <a:avLst/>
          </a:prstGeom>
          <a:noFill/>
        </p:spPr>
        <p:txBody>
          <a:bodyPr wrap="square" rtlCol="0">
            <a:spAutoFit/>
          </a:bodyPr>
          <a:lstStyle/>
          <a:p>
            <a:r>
              <a:rPr lang="en-GB" dirty="0">
                <a:solidFill>
                  <a:schemeClr val="bg1"/>
                </a:solidFill>
                <a:latin typeface="Inter" panose="020B0604020202020204" charset="0"/>
                <a:ea typeface="Inter" panose="020B0604020202020204" charset="0"/>
              </a:rPr>
              <a:t>This section covers the daily expectations for personal appearance, health, and safe behaviour at school.</a:t>
            </a:r>
          </a:p>
        </p:txBody>
      </p:sp>
    </p:spTree>
    <p:extLst>
      <p:ext uri="{BB962C8B-B14F-4D97-AF65-F5344CB8AC3E}">
        <p14:creationId xmlns:p14="http://schemas.microsoft.com/office/powerpoint/2010/main" val="3032157603"/>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0</TotalTime>
  <Words>1525</Words>
  <Application>Microsoft Office PowerPoint</Application>
  <PresentationFormat>Widescreen</PresentationFormat>
  <Paragraphs>146</Paragraphs>
  <Slides>24</Slides>
  <Notes>12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 N</dc:creator>
  <cp:lastModifiedBy>Hanan Helmy</cp:lastModifiedBy>
  <cp:revision>56</cp:revision>
  <dcterms:created xsi:type="dcterms:W3CDTF">2026-08-23T15:42:17Z</dcterms:created>
  <dcterms:modified xsi:type="dcterms:W3CDTF">2026-09-12T06:34:46Z</dcterms:modified>
</cp:coreProperties>
</file>